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326" r:id="rId3"/>
    <p:sldId id="292" r:id="rId4"/>
    <p:sldId id="311" r:id="rId5"/>
    <p:sldId id="312" r:id="rId6"/>
    <p:sldId id="323" r:id="rId7"/>
    <p:sldId id="313" r:id="rId8"/>
    <p:sldId id="314" r:id="rId9"/>
    <p:sldId id="315" r:id="rId10"/>
    <p:sldId id="324" r:id="rId11"/>
    <p:sldId id="316" r:id="rId12"/>
    <p:sldId id="317" r:id="rId13"/>
    <p:sldId id="325" r:id="rId14"/>
    <p:sldId id="327" r:id="rId15"/>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2F2F2"/>
    <a:srgbClr val="FE8002"/>
    <a:srgbClr val="FF6B01"/>
    <a:srgbClr val="FF9801"/>
    <a:srgbClr val="FEA4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42" autoAdjust="0"/>
    <p:restoredTop sz="94133" autoAdjust="0"/>
  </p:normalViewPr>
  <p:slideViewPr>
    <p:cSldViewPr>
      <p:cViewPr varScale="1">
        <p:scale>
          <a:sx n="74" d="100"/>
          <a:sy n="74" d="100"/>
        </p:scale>
        <p:origin x="1997" y="72"/>
      </p:cViewPr>
      <p:guideLst>
        <p:guide orient="horz" pos="2160"/>
        <p:guide pos="2880"/>
      </p:guideLst>
    </p:cSldViewPr>
  </p:slideViewPr>
  <p:outlineViewPr>
    <p:cViewPr>
      <p:scale>
        <a:sx n="33" d="100"/>
        <a:sy n="33" d="100"/>
      </p:scale>
      <p:origin x="0" y="-2564"/>
    </p:cViewPr>
  </p:outlineViewPr>
  <p:notesTextViewPr>
    <p:cViewPr>
      <p:scale>
        <a:sx n="1" d="1"/>
        <a:sy n="1" d="1"/>
      </p:scale>
      <p:origin x="0" y="0"/>
    </p:cViewPr>
  </p:notesTextViewPr>
  <p:sorterViewPr>
    <p:cViewPr>
      <p:scale>
        <a:sx n="100" d="100"/>
        <a:sy n="100" d="100"/>
      </p:scale>
      <p:origin x="0" y="-1152"/>
    </p:cViewPr>
  </p:sorterViewPr>
  <p:notesViewPr>
    <p:cSldViewPr>
      <p:cViewPr varScale="1">
        <p:scale>
          <a:sx n="51" d="100"/>
          <a:sy n="51" d="100"/>
        </p:scale>
        <p:origin x="2624"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7F3026E-DEBB-4165-A152-F08DA586DBDF}" type="datetimeFigureOut">
              <a:rPr lang="en-GB"/>
              <a:pPr>
                <a:defRPr/>
              </a:pPr>
              <a:t>09/12/2025</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B1E8404F-B945-43E7-901F-12D4999131B6}" type="slidenum">
              <a:rPr lang="en-GB" altLang="ro-RO"/>
              <a:pPr>
                <a:defRPr/>
              </a:pPr>
              <a:t>‹#›</a:t>
            </a:fld>
            <a:endParaRPr lang="en-GB" altLang="ro-RO"/>
          </a:p>
        </p:txBody>
      </p:sp>
    </p:spTree>
    <p:extLst>
      <p:ext uri="{BB962C8B-B14F-4D97-AF65-F5344CB8AC3E}">
        <p14:creationId xmlns:p14="http://schemas.microsoft.com/office/powerpoint/2010/main" val="42926940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959418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2385116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750866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340017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564652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615226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5710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3683630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976219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412989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799469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1E8404F-B945-43E7-901F-12D4999131B6}" type="slidenum">
              <a:rPr kumimoji="0" lang="en-GB" altLang="ro-RO"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GB" altLang="ro-RO"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900840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15D0323F-83B1-4C83-8DA1-2C15F60BECFD}" type="datetimeFigureOut">
              <a:rPr lang="en-GB"/>
              <a:pPr>
                <a:defRPr/>
              </a:pPr>
              <a:t>09/12/2025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14561FE-68CE-4017-807E-8E2950754189}" type="slidenum">
              <a:rPr lang="en-GB" altLang="ro-RO"/>
              <a:pPr>
                <a:defRPr/>
              </a:pPr>
              <a:t>‹#›</a:t>
            </a:fld>
            <a:endParaRPr lang="en-GB" altLang="ro-RO"/>
          </a:p>
        </p:txBody>
      </p:sp>
    </p:spTree>
    <p:extLst>
      <p:ext uri="{BB962C8B-B14F-4D97-AF65-F5344CB8AC3E}">
        <p14:creationId xmlns:p14="http://schemas.microsoft.com/office/powerpoint/2010/main" val="4256922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F144300A-CDCF-4C96-83AA-0671336A31B9}" type="datetimeFigureOut">
              <a:rPr lang="en-GB"/>
              <a:pPr>
                <a:defRPr/>
              </a:pPr>
              <a:t>09/12/2025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2B865E1-3383-46A1-B9F1-95F10D208703}" type="slidenum">
              <a:rPr lang="en-GB" altLang="ro-RO"/>
              <a:pPr>
                <a:defRPr/>
              </a:pPr>
              <a:t>‹#›</a:t>
            </a:fld>
            <a:endParaRPr lang="en-GB" altLang="ro-RO"/>
          </a:p>
        </p:txBody>
      </p:sp>
    </p:spTree>
    <p:extLst>
      <p:ext uri="{BB962C8B-B14F-4D97-AF65-F5344CB8AC3E}">
        <p14:creationId xmlns:p14="http://schemas.microsoft.com/office/powerpoint/2010/main" val="1816220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8628FD15-7308-460E-B92B-8081F4BCB568}" type="datetimeFigureOut">
              <a:rPr lang="en-GB"/>
              <a:pPr>
                <a:defRPr/>
              </a:pPr>
              <a:t>09/12/2025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AEFEF30-64DF-4227-B3A9-97E234F6E07A}" type="slidenum">
              <a:rPr lang="en-GB" altLang="ro-RO"/>
              <a:pPr>
                <a:defRPr/>
              </a:pPr>
              <a:t>‹#›</a:t>
            </a:fld>
            <a:endParaRPr lang="en-GB" altLang="ro-RO"/>
          </a:p>
        </p:txBody>
      </p:sp>
    </p:spTree>
    <p:extLst>
      <p:ext uri="{BB962C8B-B14F-4D97-AF65-F5344CB8AC3E}">
        <p14:creationId xmlns:p14="http://schemas.microsoft.com/office/powerpoint/2010/main" val="362971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A9F43DA3-801F-45A3-BBC4-F223F00A6E67}" type="datetimeFigureOut">
              <a:rPr lang="en-GB"/>
              <a:pPr>
                <a:defRPr/>
              </a:pPr>
              <a:t>09/12/2025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6C49489-25FA-46F7-9453-0EF8C27F5916}" type="slidenum">
              <a:rPr lang="en-GB" altLang="ro-RO"/>
              <a:pPr>
                <a:defRPr/>
              </a:pPr>
              <a:t>‹#›</a:t>
            </a:fld>
            <a:endParaRPr lang="en-GB" altLang="ro-RO"/>
          </a:p>
        </p:txBody>
      </p:sp>
    </p:spTree>
    <p:extLst>
      <p:ext uri="{BB962C8B-B14F-4D97-AF65-F5344CB8AC3E}">
        <p14:creationId xmlns:p14="http://schemas.microsoft.com/office/powerpoint/2010/main" val="2355499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95577E7-A46A-439D-B078-223C971CE9C8}" type="datetimeFigureOut">
              <a:rPr lang="en-GB"/>
              <a:pPr>
                <a:defRPr/>
              </a:pPr>
              <a:t>09/12/2025</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39111E4-D667-420F-BA40-C1BD335FA2EF}" type="slidenum">
              <a:rPr lang="en-GB" altLang="ro-RO"/>
              <a:pPr>
                <a:defRPr/>
              </a:pPr>
              <a:t>‹#›</a:t>
            </a:fld>
            <a:endParaRPr lang="en-GB" altLang="ro-RO"/>
          </a:p>
        </p:txBody>
      </p:sp>
    </p:spTree>
    <p:extLst>
      <p:ext uri="{BB962C8B-B14F-4D97-AF65-F5344CB8AC3E}">
        <p14:creationId xmlns:p14="http://schemas.microsoft.com/office/powerpoint/2010/main" val="3552045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3FE0CF05-CB45-483C-9CA2-005193B53F3C}" type="datetimeFigureOut">
              <a:rPr lang="en-GB"/>
              <a:pPr>
                <a:defRPr/>
              </a:pPr>
              <a:t>09/12/2025</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B20CE7F-2E82-4B0C-8FE0-66792479F6FE}" type="slidenum">
              <a:rPr lang="en-GB" altLang="ro-RO"/>
              <a:pPr>
                <a:defRPr/>
              </a:pPr>
              <a:t>‹#›</a:t>
            </a:fld>
            <a:endParaRPr lang="en-GB" altLang="ro-RO"/>
          </a:p>
        </p:txBody>
      </p:sp>
    </p:spTree>
    <p:extLst>
      <p:ext uri="{BB962C8B-B14F-4D97-AF65-F5344CB8AC3E}">
        <p14:creationId xmlns:p14="http://schemas.microsoft.com/office/powerpoint/2010/main" val="1232465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FC390C51-7A30-4976-A797-27336504FDDC}" type="datetimeFigureOut">
              <a:rPr lang="en-GB"/>
              <a:pPr>
                <a:defRPr/>
              </a:pPr>
              <a:t>09/12/2025</a:t>
            </a:fld>
            <a:endParaRPr lang="en-GB" dirty="0"/>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EB1B0D03-132F-4361-8FEC-954522025CC6}" type="slidenum">
              <a:rPr lang="en-GB" altLang="ro-RO"/>
              <a:pPr>
                <a:defRPr/>
              </a:pPr>
              <a:t>‹#›</a:t>
            </a:fld>
            <a:endParaRPr lang="en-GB" altLang="ro-RO"/>
          </a:p>
        </p:txBody>
      </p:sp>
    </p:spTree>
    <p:extLst>
      <p:ext uri="{BB962C8B-B14F-4D97-AF65-F5344CB8AC3E}">
        <p14:creationId xmlns:p14="http://schemas.microsoft.com/office/powerpoint/2010/main" val="3264500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5D007D86-9822-4C68-9B1B-D5C80B11D917}" type="datetimeFigureOut">
              <a:rPr lang="en-GB"/>
              <a:pPr>
                <a:defRPr/>
              </a:pPr>
              <a:t>09/12/2025</a:t>
            </a:fld>
            <a:endParaRPr lang="en-GB" dirty="0"/>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B65B9053-2572-4646-B37B-88A760AF9B47}" type="slidenum">
              <a:rPr lang="en-GB" altLang="ro-RO"/>
              <a:pPr>
                <a:defRPr/>
              </a:pPr>
              <a:t>‹#›</a:t>
            </a:fld>
            <a:endParaRPr lang="en-GB" altLang="ro-RO"/>
          </a:p>
        </p:txBody>
      </p:sp>
    </p:spTree>
    <p:extLst>
      <p:ext uri="{BB962C8B-B14F-4D97-AF65-F5344CB8AC3E}">
        <p14:creationId xmlns:p14="http://schemas.microsoft.com/office/powerpoint/2010/main" val="3760741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4410140-C7EC-47FC-83E8-C3683C39316E}" type="datetimeFigureOut">
              <a:rPr lang="en-GB"/>
              <a:pPr>
                <a:defRPr/>
              </a:pPr>
              <a:t>09/12/2025</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70B53F6A-FB56-43A4-BD23-378504871AD5}" type="slidenum">
              <a:rPr lang="en-GB" altLang="ro-RO"/>
              <a:pPr>
                <a:defRPr/>
              </a:pPr>
              <a:t>‹#›</a:t>
            </a:fld>
            <a:endParaRPr lang="en-GB" altLang="ro-RO"/>
          </a:p>
        </p:txBody>
      </p:sp>
    </p:spTree>
    <p:extLst>
      <p:ext uri="{BB962C8B-B14F-4D97-AF65-F5344CB8AC3E}">
        <p14:creationId xmlns:p14="http://schemas.microsoft.com/office/powerpoint/2010/main" val="457891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35F4A59-A857-4140-AD20-31DC3B05BDD1}" type="datetimeFigureOut">
              <a:rPr lang="en-GB"/>
              <a:pPr>
                <a:defRPr/>
              </a:pPr>
              <a:t>09/12/2025</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C4078C9-8B37-49EB-8BB2-9A3A69C7F57F}" type="slidenum">
              <a:rPr lang="en-GB" altLang="ro-RO"/>
              <a:pPr>
                <a:defRPr/>
              </a:pPr>
              <a:t>‹#›</a:t>
            </a:fld>
            <a:endParaRPr lang="en-GB" altLang="ro-RO"/>
          </a:p>
        </p:txBody>
      </p:sp>
    </p:spTree>
    <p:extLst>
      <p:ext uri="{BB962C8B-B14F-4D97-AF65-F5344CB8AC3E}">
        <p14:creationId xmlns:p14="http://schemas.microsoft.com/office/powerpoint/2010/main" val="3957270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7255560-6FBB-4CB3-8F4D-0372DFBEF83A}" type="datetimeFigureOut">
              <a:rPr lang="en-GB"/>
              <a:pPr>
                <a:defRPr/>
              </a:pPr>
              <a:t>09/12/2025</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8B054F2-248B-4E14-B9B2-B9F30A97CB93}" type="slidenum">
              <a:rPr lang="en-GB" altLang="ro-RO"/>
              <a:pPr>
                <a:defRPr/>
              </a:pPr>
              <a:t>‹#›</a:t>
            </a:fld>
            <a:endParaRPr lang="en-GB" altLang="ro-RO"/>
          </a:p>
        </p:txBody>
      </p:sp>
    </p:spTree>
    <p:extLst>
      <p:ext uri="{BB962C8B-B14F-4D97-AF65-F5344CB8AC3E}">
        <p14:creationId xmlns:p14="http://schemas.microsoft.com/office/powerpoint/2010/main" val="4013340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ro-RO"/>
              <a:t>Click to edit Master title style</a:t>
            </a:r>
            <a:endParaRPr lang="en-GB" altLang="ro-RO"/>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ro-RO"/>
              <a:t>Click to edit Master text styles</a:t>
            </a:r>
          </a:p>
          <a:p>
            <a:pPr lvl="1"/>
            <a:r>
              <a:rPr lang="en-US" altLang="ro-RO"/>
              <a:t>Second level</a:t>
            </a:r>
          </a:p>
          <a:p>
            <a:pPr lvl="2"/>
            <a:r>
              <a:rPr lang="en-US" altLang="ro-RO"/>
              <a:t>Third level</a:t>
            </a:r>
          </a:p>
          <a:p>
            <a:pPr lvl="3"/>
            <a:r>
              <a:rPr lang="en-US" altLang="ro-RO"/>
              <a:t>Fourth level</a:t>
            </a:r>
          </a:p>
          <a:p>
            <a:pPr lvl="4"/>
            <a:r>
              <a:rPr lang="en-US" altLang="ro-RO"/>
              <a:t>Fifth level</a:t>
            </a:r>
            <a:endParaRPr lang="en-GB" altLang="ro-RO"/>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A271E29D-D9C7-4EA3-92E5-19B7A1D1C343}" type="datetimeFigureOut">
              <a:rPr lang="en-GB"/>
              <a:pPr>
                <a:defRPr/>
              </a:pPr>
              <a:t>09/12/2025</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222D6D71-F465-4118-9609-5C32794C0C2A}" type="slidenum">
              <a:rPr lang="en-GB" altLang="ro-RO"/>
              <a:pPr>
                <a:defRPr/>
              </a:pPr>
              <a:t>‹#›</a:t>
            </a:fld>
            <a:endParaRPr lang="en-GB" altLang="ro-R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anose="020F0502020204030204" pitchFamily="34" charset="0"/>
        </a:defRPr>
      </a:lvl2pPr>
      <a:lvl3pPr algn="ctr" rtl="0" eaLnBrk="1" fontAlgn="base" hangingPunct="1">
        <a:spcBef>
          <a:spcPct val="0"/>
        </a:spcBef>
        <a:spcAft>
          <a:spcPct val="0"/>
        </a:spcAft>
        <a:defRPr sz="4400">
          <a:solidFill>
            <a:schemeClr val="tx1"/>
          </a:solidFill>
          <a:latin typeface="Calibri" panose="020F0502020204030204" pitchFamily="34" charset="0"/>
        </a:defRPr>
      </a:lvl3pPr>
      <a:lvl4pPr algn="ctr" rtl="0" eaLnBrk="1" fontAlgn="base" hangingPunct="1">
        <a:spcBef>
          <a:spcPct val="0"/>
        </a:spcBef>
        <a:spcAft>
          <a:spcPct val="0"/>
        </a:spcAft>
        <a:defRPr sz="4400">
          <a:solidFill>
            <a:schemeClr val="tx1"/>
          </a:solidFill>
          <a:latin typeface="Calibri" panose="020F0502020204030204" pitchFamily="34" charset="0"/>
        </a:defRPr>
      </a:lvl4pPr>
      <a:lvl5pPr algn="ctr" rtl="0" eaLnBrk="1" fontAlgn="base" hangingPunct="1">
        <a:spcBef>
          <a:spcPct val="0"/>
        </a:spcBef>
        <a:spcAft>
          <a:spcPct val="0"/>
        </a:spcAft>
        <a:defRPr sz="4400">
          <a:solidFill>
            <a:schemeClr val="tx1"/>
          </a:solidFill>
          <a:latin typeface="Calibri" panose="020F0502020204030204" pitchFamily="34" charset="0"/>
        </a:defRPr>
      </a:lvl5pPr>
      <a:lvl6pPr marL="457200" algn="ctr" rtl="0" eaLnBrk="1" fontAlgn="base" hangingPunct="1">
        <a:spcBef>
          <a:spcPct val="0"/>
        </a:spcBef>
        <a:spcAft>
          <a:spcPct val="0"/>
        </a:spcAft>
        <a:defRPr sz="4400">
          <a:solidFill>
            <a:schemeClr val="tx1"/>
          </a:solidFill>
          <a:latin typeface="Calibri" panose="020F0502020204030204" pitchFamily="34" charset="0"/>
        </a:defRPr>
      </a:lvl6pPr>
      <a:lvl7pPr marL="914400" algn="ctr" rtl="0" eaLnBrk="1" fontAlgn="base" hangingPunct="1">
        <a:spcBef>
          <a:spcPct val="0"/>
        </a:spcBef>
        <a:spcAft>
          <a:spcPct val="0"/>
        </a:spcAft>
        <a:defRPr sz="4400">
          <a:solidFill>
            <a:schemeClr val="tx1"/>
          </a:solidFill>
          <a:latin typeface="Calibri" panose="020F0502020204030204" pitchFamily="34" charset="0"/>
        </a:defRPr>
      </a:lvl7pPr>
      <a:lvl8pPr marL="1371600" algn="ctr" rtl="0" eaLnBrk="1" fontAlgn="base" hangingPunct="1">
        <a:spcBef>
          <a:spcPct val="0"/>
        </a:spcBef>
        <a:spcAft>
          <a:spcPct val="0"/>
        </a:spcAft>
        <a:defRPr sz="4400">
          <a:solidFill>
            <a:schemeClr val="tx1"/>
          </a:solidFill>
          <a:latin typeface="Calibri" panose="020F0502020204030204" pitchFamily="34" charset="0"/>
        </a:defRPr>
      </a:lvl8pPr>
      <a:lvl9pPr marL="1828800" algn="ctr" rtl="0" eaLnBrk="1" fontAlgn="base" hangingPunct="1">
        <a:spcBef>
          <a:spcPct val="0"/>
        </a:spcBef>
        <a:spcAft>
          <a:spcPct val="0"/>
        </a:spcAft>
        <a:defRPr sz="4400">
          <a:solidFill>
            <a:schemeClr val="tx1"/>
          </a:solidFill>
          <a:latin typeface="Calibri" panose="020F050202020403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pencil, writing implement, stationary&#10;&#10;Description automatically generated">
            <a:extLst>
              <a:ext uri="{FF2B5EF4-FFF2-40B4-BE49-F238E27FC236}">
                <a16:creationId xmlns:a16="http://schemas.microsoft.com/office/drawing/2014/main" id="{4F1F958D-E050-4351-A081-150317F6FD9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598" y="1676400"/>
            <a:ext cx="8065204" cy="4362171"/>
          </a:xfrm>
          <a:prstGeom prst="rect">
            <a:avLst/>
          </a:prstGeom>
        </p:spPr>
      </p:pic>
      <p:pic>
        <p:nvPicPr>
          <p:cNvPr id="4" name="Picture 3">
            <a:extLst>
              <a:ext uri="{FF2B5EF4-FFF2-40B4-BE49-F238E27FC236}">
                <a16:creationId xmlns:a16="http://schemas.microsoft.com/office/drawing/2014/main" id="{F2B0D733-50E5-B814-68F0-F809B027D8BA}"/>
              </a:ext>
            </a:extLst>
          </p:cNvPr>
          <p:cNvPicPr>
            <a:picLocks noChangeAspect="1"/>
          </p:cNvPicPr>
          <p:nvPr/>
        </p:nvPicPr>
        <p:blipFill>
          <a:blip r:embed="rId3"/>
          <a:stretch>
            <a:fillRect/>
          </a:stretch>
        </p:blipFill>
        <p:spPr>
          <a:xfrm>
            <a:off x="457200" y="533400"/>
            <a:ext cx="2711071" cy="802793"/>
          </a:xfrm>
          <a:prstGeom prst="rect">
            <a:avLst/>
          </a:prstGeom>
        </p:spPr>
      </p:pic>
    </p:spTree>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2167" y="1087460"/>
            <a:ext cx="8115920" cy="761999"/>
          </a:xfrm>
          <a:prstGeom prst="rect">
            <a:avLst/>
          </a:prstGeom>
          <a:solidFill>
            <a:schemeClr val="bg1"/>
          </a:solidFill>
          <a:ln w="38100">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gn="ctr">
              <a:lnSpc>
                <a:spcPts val="1600"/>
              </a:lnSpc>
              <a:spcAft>
                <a:spcPts val="1000"/>
              </a:spcAft>
              <a:buNone/>
            </a:pPr>
            <a:r>
              <a:rPr lang="ro-RO" sz="2400" b="1" kern="1400" dirty="0">
                <a:solidFill>
                  <a:srgbClr val="000000"/>
                </a:solidFill>
                <a:effectLst/>
                <a:latin typeface="Palatino Linotype" panose="02040502050505030304" pitchFamily="18" charset="0"/>
                <a:ea typeface="Times New Roman" panose="02020603050405020304" pitchFamily="18" charset="0"/>
              </a:rPr>
              <a:t>Modificarea tabelelor </a:t>
            </a:r>
          </a:p>
          <a:p>
            <a:pPr marL="0" marR="0" algn="ctr">
              <a:lnSpc>
                <a:spcPts val="1600"/>
              </a:lnSpc>
              <a:spcAft>
                <a:spcPts val="1000"/>
              </a:spcAft>
              <a:buNone/>
            </a:pPr>
            <a:r>
              <a:rPr lang="ro-RO" sz="2400" b="1" kern="1400" dirty="0">
                <a:solidFill>
                  <a:srgbClr val="000000"/>
                </a:solidFill>
                <a:effectLst/>
                <a:latin typeface="Palatino Linotype" panose="02040502050505030304" pitchFamily="18" charset="0"/>
                <a:ea typeface="Times New Roman" panose="02020603050405020304" pitchFamily="18" charset="0"/>
              </a:rPr>
              <a:t>Situația creanțelor litigioase</a:t>
            </a:r>
            <a:r>
              <a:rPr lang="en-GB" sz="2400" b="1" kern="1400" dirty="0">
                <a:solidFill>
                  <a:srgbClr val="000000"/>
                </a:solidFill>
                <a:effectLst/>
                <a:latin typeface="Palatino Linotype" panose="02040502050505030304" pitchFamily="18" charset="0"/>
                <a:ea typeface="Times New Roman" panose="02020603050405020304" pitchFamily="18" charset="0"/>
              </a:rPr>
              <a:t> </a:t>
            </a:r>
            <a:endParaRPr lang="en-US" sz="2400" kern="1400" dirty="0">
              <a:solidFill>
                <a:srgbClr val="000000"/>
              </a:solidFill>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214F2EEA-D702-495D-8574-71917BB9A2D8}"/>
              </a:ext>
            </a:extLst>
          </p:cNvPr>
          <p:cNvSpPr txBox="1"/>
          <p:nvPr/>
        </p:nvSpPr>
        <p:spPr>
          <a:xfrm>
            <a:off x="534808" y="2209800"/>
            <a:ext cx="8074383" cy="3808671"/>
          </a:xfrm>
          <a:prstGeom prst="rect">
            <a:avLst/>
          </a:prstGeom>
          <a:noFill/>
          <a:ln>
            <a:solidFill>
              <a:schemeClr val="bg1"/>
            </a:solidFill>
          </a:ln>
        </p:spPr>
        <p:txBody>
          <a:bodyPr wrap="square" rtlCol="0">
            <a:spAutoFit/>
          </a:bodyPr>
          <a:lstStyle/>
          <a:p>
            <a:pPr marL="568325" indent="-568325" algn="just" eaLnBrk="0" fontAlgn="base" hangingPunct="0">
              <a:lnSpc>
                <a:spcPts val="25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conform articolului 105, alineatul (1), teza I din Legea nr. 85/2014, nu vor fi supuse verificării creanțele constatate prin hotărâri judecătorești executorii, precum și prin hotărâri arbitrale executorii;</a:t>
            </a:r>
          </a:p>
          <a:p>
            <a:pPr marL="568325" indent="-568325" algn="just" eaLnBrk="0" fontAlgn="base" hangingPunct="0">
              <a:lnSpc>
                <a:spcPts val="28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rPr>
              <a:t>potrivit </a:t>
            </a:r>
            <a:r>
              <a:rPr lang="ro-RO" noProof="0" dirty="0">
                <a:solidFill>
                  <a:prstClr val="black"/>
                </a:solidFill>
                <a:latin typeface="Palatino Linotype" panose="02040502050505030304" pitchFamily="18" charset="0"/>
                <a:cs typeface="Arial" panose="020B0604020202020204" pitchFamily="34" charset="0"/>
              </a:rPr>
              <a:t>articolului 105, alineatul (1), teza a doua din Legea nr. 85/2014,  bineînțeles, în cazul în care aceste hotărâri sunt anulate, casate sau modificate în căile de atac, administratorul judiciar/lichidatorul judiciar va modifica tabelul de creanțe în mod corespunzător;</a:t>
            </a:r>
          </a:p>
          <a:p>
            <a:pPr marL="568325" indent="-568325" algn="just" eaLnBrk="0" fontAlgn="base" hangingPunct="0">
              <a:lnSpc>
                <a:spcPts val="28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în cazul litigiilor pendinte, efectul asupra creanței va depinde de stadiul procesual al litigiului și de calitatea procesuală a debitorului insolvent</a:t>
            </a:r>
            <a:r>
              <a:rPr lang="ro-RO" noProof="0" dirty="0">
                <a:solidFill>
                  <a:prstClr val="black"/>
                </a:solidFill>
                <a:latin typeface="Palatino Linotype" panose="02040502050505030304" pitchFamily="18" charset="0"/>
              </a:rPr>
              <a:t>.</a:t>
            </a:r>
            <a:endParaRPr lang="ro-RO" noProof="0" dirty="0">
              <a:solidFill>
                <a:prstClr val="black"/>
              </a:solidFill>
              <a:latin typeface="Palatino Linotype" panose="02040502050505030304" pitchFamily="18" charset="0"/>
              <a:cs typeface="Arial" panose="020B0604020202020204" pitchFamily="34" charset="0"/>
            </a:endParaRPr>
          </a:p>
        </p:txBody>
      </p:sp>
      <p:pic>
        <p:nvPicPr>
          <p:cNvPr id="6" name="Picture 5" descr="A screenshot of a cell phone&#10;&#10;Description automatically generated">
            <a:extLst>
              <a:ext uri="{FF2B5EF4-FFF2-40B4-BE49-F238E27FC236}">
                <a16:creationId xmlns:a16="http://schemas.microsoft.com/office/drawing/2014/main" id="{885152D2-A16A-4286-A065-379175DDFA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pic>
        <p:nvPicPr>
          <p:cNvPr id="2" name="Picture 1">
            <a:extLst>
              <a:ext uri="{FF2B5EF4-FFF2-40B4-BE49-F238E27FC236}">
                <a16:creationId xmlns:a16="http://schemas.microsoft.com/office/drawing/2014/main" id="{9E747D94-A034-C1D4-C90C-1CD914163D34}"/>
              </a:ext>
            </a:extLst>
          </p:cNvPr>
          <p:cNvPicPr>
            <a:picLocks noChangeAspect="1"/>
          </p:cNvPicPr>
          <p:nvPr/>
        </p:nvPicPr>
        <p:blipFill>
          <a:blip r:embed="rId4"/>
          <a:stretch>
            <a:fillRect/>
          </a:stretch>
        </p:blipFill>
        <p:spPr>
          <a:xfrm>
            <a:off x="8401961" y="187281"/>
            <a:ext cx="639014" cy="844638"/>
          </a:xfrm>
          <a:prstGeom prst="rect">
            <a:avLst/>
          </a:prstGeom>
        </p:spPr>
      </p:pic>
    </p:spTree>
    <p:extLst>
      <p:ext uri="{BB962C8B-B14F-4D97-AF65-F5344CB8AC3E}">
        <p14:creationId xmlns:p14="http://schemas.microsoft.com/office/powerpoint/2010/main" val="1447755928"/>
      </p:ext>
    </p:extLst>
  </p:cSld>
  <p:clrMapOvr>
    <a:masterClrMapping/>
  </p:clrMapOvr>
  <p:transition spd="med">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6316" y="625655"/>
            <a:ext cx="8115920" cy="1138022"/>
          </a:xfrm>
          <a:prstGeom prst="rect">
            <a:avLst/>
          </a:prstGeom>
          <a:solidFill>
            <a:schemeClr val="bg1"/>
          </a:solidFill>
          <a:ln w="38100">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gn="ctr">
              <a:lnSpc>
                <a:spcPts val="1600"/>
              </a:lnSpc>
              <a:spcBef>
                <a:spcPts val="0"/>
              </a:spcBef>
              <a:spcAft>
                <a:spcPts val="1000"/>
              </a:spcAft>
            </a:pPr>
            <a:endParaRPr lang="en-US" sz="2400" kern="1400" dirty="0">
              <a:solidFill>
                <a:srgbClr val="000000"/>
              </a:solidFill>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214F2EEA-D702-495D-8574-71917BB9A2D8}"/>
              </a:ext>
            </a:extLst>
          </p:cNvPr>
          <p:cNvSpPr txBox="1"/>
          <p:nvPr/>
        </p:nvSpPr>
        <p:spPr>
          <a:xfrm>
            <a:off x="650561" y="2144923"/>
            <a:ext cx="8074383" cy="3683060"/>
          </a:xfrm>
          <a:prstGeom prst="rect">
            <a:avLst/>
          </a:prstGeom>
          <a:noFill/>
          <a:ln>
            <a:solidFill>
              <a:schemeClr val="bg1"/>
            </a:solidFill>
          </a:ln>
        </p:spPr>
        <p:txBody>
          <a:bodyPr wrap="square" rtlCol="0">
            <a:spAutoFit/>
          </a:bodyPr>
          <a:lstStyle/>
          <a:p>
            <a:pPr marL="0" marR="0" algn="just">
              <a:lnSpc>
                <a:spcPts val="2000"/>
              </a:lnSpc>
              <a:spcAft>
                <a:spcPts val="1000"/>
              </a:spcAft>
              <a:buNone/>
            </a:pPr>
            <a:r>
              <a:rPr lang="ro-RO" sz="1800" kern="1400" dirty="0">
                <a:solidFill>
                  <a:srgbClr val="000000"/>
                </a:solidFill>
                <a:effectLst/>
                <a:latin typeface="Palatino Linotype" panose="02040502050505030304" pitchFamily="18" charset="0"/>
                <a:ea typeface="Times New Roman" panose="02020603050405020304" pitchFamily="18" charset="0"/>
              </a:rPr>
              <a:t>Scenariul contestației speciale, reglementat de articolul 113 din Legea nr. 85/2014, în care orice parte interesată poate formula contestație după expirarea termenului de formulare a contestațiilor prevăzut de articolul 111 din aceeași lege, împotriva înscrierii unei creanțe sau a unui drept de preferință în tabelul definitiv ori în tabelele actualizate, în ipotezele:</a:t>
            </a:r>
            <a:endParaRPr lang="ro-RO" sz="1200" kern="1400" dirty="0">
              <a:solidFill>
                <a:srgbClr val="000000"/>
              </a:solidFill>
              <a:effectLst/>
              <a:latin typeface="Times New Roman" panose="02020603050405020304" pitchFamily="18" charset="0"/>
              <a:ea typeface="Times New Roman" panose="02020603050405020304" pitchFamily="18" charset="0"/>
            </a:endParaRPr>
          </a:p>
          <a:p>
            <a:pPr marL="568325" indent="-568325" algn="just" eaLnBrk="0" fontAlgn="base" hangingPunct="0">
              <a:lnSpc>
                <a:spcPts val="20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descoperirii existenței unui fals;</a:t>
            </a:r>
          </a:p>
          <a:p>
            <a:pPr marL="568325" indent="-568325" algn="just" eaLnBrk="0" fontAlgn="base" hangingPunct="0">
              <a:lnSpc>
                <a:spcPts val="20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descoperirii existenței unui dol;</a:t>
            </a:r>
          </a:p>
          <a:p>
            <a:pPr marL="568325" indent="-568325" algn="just" eaLnBrk="0" fontAlgn="base" hangingPunct="0">
              <a:lnSpc>
                <a:spcPts val="20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descoperirii existenței unei erori esențiale, care au determinat admiterea creanței sau a dreptului de preferință;</a:t>
            </a:r>
          </a:p>
          <a:p>
            <a:pPr marL="568325" indent="-568325" algn="just" eaLnBrk="0" fontAlgn="base" hangingPunct="0">
              <a:lnSpc>
                <a:spcPts val="20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descoperirii unor titluri hotărâtoare și până atunci necunoscute.</a:t>
            </a:r>
          </a:p>
        </p:txBody>
      </p:sp>
      <p:pic>
        <p:nvPicPr>
          <p:cNvPr id="6" name="Picture 5" descr="A screenshot of a cell phone&#10;&#10;Description automatically generated">
            <a:extLst>
              <a:ext uri="{FF2B5EF4-FFF2-40B4-BE49-F238E27FC236}">
                <a16:creationId xmlns:a16="http://schemas.microsoft.com/office/drawing/2014/main" id="{885152D2-A16A-4286-A065-379175DDFA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sp>
        <p:nvSpPr>
          <p:cNvPr id="2" name="Rectangle 1">
            <a:extLst>
              <a:ext uri="{FF2B5EF4-FFF2-40B4-BE49-F238E27FC236}">
                <a16:creationId xmlns:a16="http://schemas.microsoft.com/office/drawing/2014/main" id="{CD23DAE3-4F62-3C67-6DC5-FFC2D91CCC42}"/>
              </a:ext>
            </a:extLst>
          </p:cNvPr>
          <p:cNvSpPr/>
          <p:nvPr/>
        </p:nvSpPr>
        <p:spPr>
          <a:xfrm>
            <a:off x="113610" y="645975"/>
            <a:ext cx="8115920" cy="1138022"/>
          </a:xfrm>
          <a:prstGeom prst="rect">
            <a:avLst/>
          </a:prstGeom>
          <a:solidFill>
            <a:schemeClr val="bg1"/>
          </a:solidFill>
          <a:ln w="38100">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gn="ctr">
              <a:lnSpc>
                <a:spcPts val="1600"/>
              </a:lnSpc>
              <a:spcBef>
                <a:spcPts val="0"/>
              </a:spcBef>
              <a:spcAft>
                <a:spcPts val="1000"/>
              </a:spcAft>
            </a:pPr>
            <a:endParaRPr lang="en-US" sz="2400" kern="1400" dirty="0">
              <a:solidFill>
                <a:srgbClr val="000000"/>
              </a:solidFill>
              <a:effectLst/>
              <a:latin typeface="Times New Roman" panose="02020603050405020304" pitchFamily="18" charset="0"/>
              <a:ea typeface="Times New Roman" panose="02020603050405020304" pitchFamily="18" charset="0"/>
            </a:endParaRPr>
          </a:p>
        </p:txBody>
      </p:sp>
      <p:sp>
        <p:nvSpPr>
          <p:cNvPr id="5" name="Rectangle 4">
            <a:extLst>
              <a:ext uri="{FF2B5EF4-FFF2-40B4-BE49-F238E27FC236}">
                <a16:creationId xmlns:a16="http://schemas.microsoft.com/office/drawing/2014/main" id="{791322A4-DF49-212D-ADA7-5AA55E6DC008}"/>
              </a:ext>
            </a:extLst>
          </p:cNvPr>
          <p:cNvSpPr/>
          <p:nvPr/>
        </p:nvSpPr>
        <p:spPr>
          <a:xfrm>
            <a:off x="914470" y="865884"/>
            <a:ext cx="7603214" cy="1138022"/>
          </a:xfrm>
          <a:prstGeom prst="rect">
            <a:avLst/>
          </a:prstGeom>
          <a:solidFill>
            <a:schemeClr val="bg1"/>
          </a:solidFill>
          <a:ln w="38100">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gn="ctr">
              <a:lnSpc>
                <a:spcPts val="1600"/>
              </a:lnSpc>
              <a:spcAft>
                <a:spcPts val="1000"/>
              </a:spcAft>
              <a:buNone/>
            </a:pPr>
            <a:r>
              <a:rPr lang="ro-RO" sz="2400" b="1" kern="1400" dirty="0">
                <a:solidFill>
                  <a:srgbClr val="000000"/>
                </a:solidFill>
                <a:effectLst/>
                <a:latin typeface="Palatino Linotype" panose="02040502050505030304" pitchFamily="18" charset="0"/>
                <a:ea typeface="Times New Roman" panose="02020603050405020304" pitchFamily="18" charset="0"/>
              </a:rPr>
              <a:t>Modificarea tabelelor. Scenariul contestației speciale </a:t>
            </a:r>
            <a:endParaRPr lang="ro-RO" sz="1600" kern="1400" dirty="0">
              <a:solidFill>
                <a:srgbClr val="000000"/>
              </a:solidFill>
              <a:effectLst/>
              <a:latin typeface="Times New Roman" panose="02020603050405020304" pitchFamily="18" charset="0"/>
              <a:ea typeface="Times New Roman" panose="02020603050405020304" pitchFamily="18" charset="0"/>
            </a:endParaRPr>
          </a:p>
        </p:txBody>
      </p:sp>
      <p:pic>
        <p:nvPicPr>
          <p:cNvPr id="9" name="Picture 8">
            <a:extLst>
              <a:ext uri="{FF2B5EF4-FFF2-40B4-BE49-F238E27FC236}">
                <a16:creationId xmlns:a16="http://schemas.microsoft.com/office/drawing/2014/main" id="{FAC6A44D-497D-8E96-F2AD-EE7C291B98D0}"/>
              </a:ext>
            </a:extLst>
          </p:cNvPr>
          <p:cNvPicPr>
            <a:picLocks noChangeAspect="1"/>
          </p:cNvPicPr>
          <p:nvPr/>
        </p:nvPicPr>
        <p:blipFill>
          <a:blip r:embed="rId4"/>
          <a:stretch>
            <a:fillRect/>
          </a:stretch>
        </p:blipFill>
        <p:spPr>
          <a:xfrm>
            <a:off x="7987299" y="162521"/>
            <a:ext cx="997168" cy="750615"/>
          </a:xfrm>
          <a:prstGeom prst="rect">
            <a:avLst/>
          </a:prstGeom>
        </p:spPr>
      </p:pic>
    </p:spTree>
    <p:extLst>
      <p:ext uri="{BB962C8B-B14F-4D97-AF65-F5344CB8AC3E}">
        <p14:creationId xmlns:p14="http://schemas.microsoft.com/office/powerpoint/2010/main" val="1300632796"/>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67867" y="1066800"/>
            <a:ext cx="8115920" cy="1066800"/>
          </a:xfrm>
          <a:prstGeom prst="rect">
            <a:avLst/>
          </a:prstGeom>
          <a:solidFill>
            <a:schemeClr val="bg1"/>
          </a:solidFill>
          <a:ln w="38100">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182880" marR="0" algn="ctr">
              <a:lnSpc>
                <a:spcPts val="1800"/>
              </a:lnSpc>
              <a:spcBef>
                <a:spcPts val="1000"/>
              </a:spcBef>
              <a:spcAft>
                <a:spcPts val="0"/>
              </a:spcAft>
              <a:buNone/>
            </a:pPr>
            <a:r>
              <a:rPr lang="ro-RO" sz="2200" b="1" kern="1400" dirty="0">
                <a:solidFill>
                  <a:srgbClr val="000000"/>
                </a:solidFill>
                <a:effectLst/>
                <a:latin typeface="Palatino Linotype" panose="02040502050505030304" pitchFamily="18" charset="0"/>
                <a:ea typeface="Times New Roman" panose="02020603050405020304" pitchFamily="18" charset="0"/>
              </a:rPr>
              <a:t>Modificarea tabelelor. Scenariul actualizării creanțelor care beneficiază de o cauză de preferință cu accesoriile aferente</a:t>
            </a:r>
            <a:endParaRPr lang="en-US" sz="2200" kern="1400" dirty="0">
              <a:solidFill>
                <a:srgbClr val="000000"/>
              </a:solidFill>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214F2EEA-D702-495D-8574-71917BB9A2D8}"/>
              </a:ext>
            </a:extLst>
          </p:cNvPr>
          <p:cNvSpPr txBox="1"/>
          <p:nvPr/>
        </p:nvSpPr>
        <p:spPr>
          <a:xfrm>
            <a:off x="555577" y="2438400"/>
            <a:ext cx="8074383" cy="3773405"/>
          </a:xfrm>
          <a:prstGeom prst="rect">
            <a:avLst/>
          </a:prstGeom>
          <a:noFill/>
          <a:ln>
            <a:solidFill>
              <a:schemeClr val="bg1"/>
            </a:solidFill>
          </a:ln>
        </p:spPr>
        <p:txBody>
          <a:bodyPr wrap="square" rtlCol="0">
            <a:spAutoFit/>
          </a:bodyPr>
          <a:lstStyle/>
          <a:p>
            <a:pPr marL="457200" indent="-457200" algn="just" eaLnBrk="0" fontAlgn="base" hangingPunct="0">
              <a:lnSpc>
                <a:spcPts val="19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potrivit articolului 80, alineatul (1) din Legea nr. 85/2014, numai în cazul creanțelor care beneficiază de o cauză de preferință, for putea fi adăugate accesorii, precum dobânzi, majorări sau penalități de orice fel, aferente creanțelor născute anterior datei deschiderii procedurii; </a:t>
            </a:r>
          </a:p>
          <a:p>
            <a:pPr marL="457200" indent="-457200" algn="just" eaLnBrk="0" fontAlgn="base" hangingPunct="0">
              <a:lnSpc>
                <a:spcPts val="1900"/>
              </a:lnSpc>
              <a:spcBef>
                <a:spcPts val="1000"/>
              </a:spcBef>
              <a:spcAft>
                <a:spcPts val="1000"/>
              </a:spcAft>
              <a:buClr>
                <a:srgbClr val="FE8002"/>
              </a:buClr>
              <a:buFont typeface="Wingdings" panose="05000000000000000000" pitchFamily="2" charset="2"/>
              <a:buChar char="§"/>
            </a:pPr>
            <a:r>
              <a:rPr lang="ro-RO" dirty="0">
                <a:solidFill>
                  <a:prstClr val="black"/>
                </a:solidFill>
                <a:latin typeface="Palatino Linotype" panose="02040502050505030304" pitchFamily="18" charset="0"/>
                <a:cs typeface="Arial" panose="020B0604020202020204" pitchFamily="34" charset="0"/>
              </a:rPr>
              <a:t>conform articolului 103, teza a doua din Legea nr. 85/2014, numai în cazul în care valorificarea activelor grevate cu garanții se face la un preț mai mare decât creanța înscrisă, diferența favorabilă va reveni aceluiași creditorului garantat, pentru diferența de creanță și a accesoriilor, până la data valorificării bunului;</a:t>
            </a:r>
          </a:p>
          <a:p>
            <a:pPr marL="457200" indent="-457200" algn="just" eaLnBrk="0" fontAlgn="base" hangingPunct="0">
              <a:lnSpc>
                <a:spcPts val="1900"/>
              </a:lnSpc>
              <a:spcBef>
                <a:spcPts val="1000"/>
              </a:spcBef>
              <a:spcAft>
                <a:spcPts val="1000"/>
              </a:spcAft>
              <a:buClr>
                <a:srgbClr val="FE8002"/>
              </a:buClr>
              <a:buFont typeface="Wingdings" panose="05000000000000000000" pitchFamily="2" charset="2"/>
              <a:buChar char="§"/>
            </a:pPr>
            <a:r>
              <a:rPr lang="ro-RO" sz="1800" kern="1400" dirty="0">
                <a:solidFill>
                  <a:srgbClr val="000000"/>
                </a:solidFill>
                <a:effectLst/>
                <a:latin typeface="Palatino Linotype" panose="02040502050505030304" pitchFamily="18" charset="0"/>
                <a:ea typeface="Times New Roman" panose="02020603050405020304" pitchFamily="18" charset="0"/>
              </a:rPr>
              <a:t>situația aplicată în practică privind înscrierea accesoriilor aferente creanțelor istorice care beneficiază de o cauză de preferință sub condiția suspensivă a valorificării activelor grevate cu garanții la un preț superior creanței garantate înscrise.</a:t>
            </a:r>
            <a:endParaRPr lang="ro-RO" dirty="0">
              <a:solidFill>
                <a:prstClr val="black"/>
              </a:solidFill>
              <a:latin typeface="Palatino Linotype" panose="02040502050505030304" pitchFamily="18" charset="0"/>
              <a:cs typeface="Arial" panose="020B0604020202020204" pitchFamily="34" charset="0"/>
            </a:endParaRPr>
          </a:p>
        </p:txBody>
      </p:sp>
      <p:pic>
        <p:nvPicPr>
          <p:cNvPr id="6" name="Picture 5" descr="A screenshot of a cell phone&#10;&#10;Description automatically generated">
            <a:extLst>
              <a:ext uri="{FF2B5EF4-FFF2-40B4-BE49-F238E27FC236}">
                <a16:creationId xmlns:a16="http://schemas.microsoft.com/office/drawing/2014/main" id="{885152D2-A16A-4286-A065-379175DDFA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pic>
        <p:nvPicPr>
          <p:cNvPr id="3" name="Picture 2">
            <a:extLst>
              <a:ext uri="{FF2B5EF4-FFF2-40B4-BE49-F238E27FC236}">
                <a16:creationId xmlns:a16="http://schemas.microsoft.com/office/drawing/2014/main" id="{96D40BDF-E029-5D97-8368-214E5FA9DBB5}"/>
              </a:ext>
            </a:extLst>
          </p:cNvPr>
          <p:cNvPicPr>
            <a:picLocks noChangeAspect="1"/>
          </p:cNvPicPr>
          <p:nvPr/>
        </p:nvPicPr>
        <p:blipFill>
          <a:blip r:embed="rId4"/>
          <a:stretch>
            <a:fillRect/>
          </a:stretch>
        </p:blipFill>
        <p:spPr>
          <a:xfrm>
            <a:off x="7764674" y="319962"/>
            <a:ext cx="1226926" cy="899238"/>
          </a:xfrm>
          <a:prstGeom prst="rect">
            <a:avLst/>
          </a:prstGeom>
        </p:spPr>
      </p:pic>
    </p:spTree>
    <p:extLst>
      <p:ext uri="{BB962C8B-B14F-4D97-AF65-F5344CB8AC3E}">
        <p14:creationId xmlns:p14="http://schemas.microsoft.com/office/powerpoint/2010/main" val="3453535085"/>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4040" y="2703671"/>
            <a:ext cx="8115920" cy="1450657"/>
          </a:xfrm>
          <a:prstGeom prst="rect">
            <a:avLst/>
          </a:prstGeom>
          <a:solidFill>
            <a:schemeClr val="bg1"/>
          </a:solidFill>
          <a:ln w="38100">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gn="ctr">
              <a:lnSpc>
                <a:spcPts val="1600"/>
              </a:lnSpc>
              <a:spcBef>
                <a:spcPts val="0"/>
              </a:spcBef>
              <a:spcAft>
                <a:spcPts val="1000"/>
              </a:spcAft>
            </a:pPr>
            <a:r>
              <a:rPr lang="en-US" sz="3000" b="1" kern="1400" dirty="0">
                <a:solidFill>
                  <a:srgbClr val="000000"/>
                </a:solidFill>
                <a:effectLst/>
                <a:latin typeface="Palatino Linotype" panose="02040502050505030304" pitchFamily="18" charset="0"/>
                <a:ea typeface="Times New Roman" panose="02020603050405020304" pitchFamily="18" charset="0"/>
              </a:rPr>
              <a:t>HAPPY TO EXCHANGE VIEWS!</a:t>
            </a:r>
          </a:p>
        </p:txBody>
      </p:sp>
      <p:pic>
        <p:nvPicPr>
          <p:cNvPr id="9" name="Picture 8" descr="A screenshot of a cell phone&#10;&#10;Description automatically generated">
            <a:extLst>
              <a:ext uri="{FF2B5EF4-FFF2-40B4-BE49-F238E27FC236}">
                <a16:creationId xmlns:a16="http://schemas.microsoft.com/office/drawing/2014/main" id="{AF7E1A9E-3796-007D-7FDC-3A346579164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pic>
        <p:nvPicPr>
          <p:cNvPr id="13" name="Picture 12">
            <a:extLst>
              <a:ext uri="{FF2B5EF4-FFF2-40B4-BE49-F238E27FC236}">
                <a16:creationId xmlns:a16="http://schemas.microsoft.com/office/drawing/2014/main" id="{96661A64-5130-43B9-BEC9-7EB27B6FA0BB}"/>
              </a:ext>
            </a:extLst>
          </p:cNvPr>
          <p:cNvPicPr>
            <a:picLocks noChangeAspect="1"/>
          </p:cNvPicPr>
          <p:nvPr/>
        </p:nvPicPr>
        <p:blipFill rotWithShape="1">
          <a:blip r:embed="rId4"/>
          <a:srcRect r="15250"/>
          <a:stretch/>
        </p:blipFill>
        <p:spPr>
          <a:xfrm>
            <a:off x="7659213" y="152400"/>
            <a:ext cx="1484787" cy="1219200"/>
          </a:xfrm>
          <a:prstGeom prst="rect">
            <a:avLst/>
          </a:prstGeom>
        </p:spPr>
      </p:pic>
    </p:spTree>
    <p:extLst>
      <p:ext uri="{BB962C8B-B14F-4D97-AF65-F5344CB8AC3E}">
        <p14:creationId xmlns:p14="http://schemas.microsoft.com/office/powerpoint/2010/main" val="1718635050"/>
      </p:ext>
    </p:extLst>
  </p:cSld>
  <p:clrMapOvr>
    <a:masterClrMapping/>
  </p:clrMapOvr>
  <p:transition spd="med">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7">
            <a:extLst>
              <a:ext uri="{FF2B5EF4-FFF2-40B4-BE49-F238E27FC236}">
                <a16:creationId xmlns:a16="http://schemas.microsoft.com/office/drawing/2014/main" id="{632D1E2D-02C1-549C-CFE7-914108F27A99}"/>
              </a:ext>
            </a:extLst>
          </p:cNvPr>
          <p:cNvSpPr txBox="1">
            <a:spLocks noChangeArrowheads="1"/>
          </p:cNvSpPr>
          <p:nvPr/>
        </p:nvSpPr>
        <p:spPr bwMode="auto">
          <a:xfrm>
            <a:off x="152400" y="5305840"/>
            <a:ext cx="4266240" cy="990600"/>
          </a:xfrm>
          <a:prstGeom prst="rect">
            <a:avLst/>
          </a:prstGeom>
          <a:noFill/>
          <a:ln>
            <a:noFill/>
          </a:ln>
          <a:effectLst/>
        </p:spPr>
        <p:txBody>
          <a:bodyPr rot="0" vert="horz" wrap="square" lIns="36576" tIns="36576" rIns="36576" bIns="36576" anchor="t" anchorCtr="0" upright="1">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zh-CN" sz="2000" b="1" i="0" u="none" strike="noStrike" kern="1400" cap="none" spc="0" normalizeH="0" baseline="0" noProof="0" dirty="0">
                <a:ln>
                  <a:noFill/>
                </a:ln>
                <a:solidFill>
                  <a:srgbClr val="000000"/>
                </a:solidFill>
                <a:effectLst/>
                <a:uLnTx/>
                <a:uFillTx/>
                <a:latin typeface="Palatino Linotype"/>
                <a:ea typeface="Times New Roman"/>
                <a:cs typeface="Tahoma"/>
                <a:sym typeface="Times New Roman"/>
              </a:rPr>
              <a:t>London Office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zh-CN" sz="1400" b="0" i="0" u="none" strike="noStrike" kern="1400" cap="none" spc="0" normalizeH="0" baseline="0" noProof="0" dirty="0">
                <a:ln>
                  <a:noFill/>
                </a:ln>
                <a:solidFill>
                  <a:srgbClr val="000000"/>
                </a:solidFill>
                <a:effectLst/>
                <a:uLnTx/>
                <a:uFillTx/>
                <a:latin typeface="Palatino Linotype"/>
                <a:ea typeface="Times New Roman"/>
                <a:cs typeface="Tahoma"/>
                <a:sym typeface="Times New Roman"/>
              </a:rPr>
              <a:t>3rd Floor, 12 Gough Square, EC4A 3DW</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zh-CN" sz="1400" b="0" i="0" u="none" strike="noStrike" kern="1400" cap="none" spc="0" normalizeH="0" baseline="0" noProof="0" dirty="0">
                <a:ln>
                  <a:noFill/>
                </a:ln>
                <a:solidFill>
                  <a:srgbClr val="000000"/>
                </a:solidFill>
                <a:effectLst/>
                <a:uLnTx/>
                <a:uFillTx/>
                <a:latin typeface="Palatino Linotype"/>
                <a:ea typeface="Times New Roman"/>
                <a:cs typeface="Tahoma"/>
                <a:sym typeface="Times New Roman"/>
              </a:rPr>
              <a:t>office@mprpartners.uk</a:t>
            </a:r>
            <a:r>
              <a:rPr kumimoji="0" lang="en-US" altLang="zh-CN" sz="1400" b="1" i="0" u="none" strike="noStrike" kern="1400" cap="none" spc="0" normalizeH="0" baseline="0" noProof="0" dirty="0">
                <a:ln>
                  <a:noFill/>
                </a:ln>
                <a:solidFill>
                  <a:srgbClr val="000000"/>
                </a:solidFill>
                <a:effectLst/>
                <a:uLnTx/>
                <a:uFillTx/>
                <a:latin typeface="Palatino Linotype"/>
                <a:ea typeface="Times New Roman"/>
                <a:cs typeface="Tahoma"/>
                <a:sym typeface="Times New Roman"/>
              </a:rPr>
              <a:t>|</a:t>
            </a:r>
            <a:r>
              <a:rPr kumimoji="0" lang="en-US" altLang="zh-CN" sz="1400" b="0" i="0" u="none" strike="noStrike" kern="1400" cap="none" spc="0" normalizeH="0" baseline="0" noProof="0" dirty="0">
                <a:ln>
                  <a:noFill/>
                </a:ln>
                <a:solidFill>
                  <a:srgbClr val="000000"/>
                </a:solidFill>
                <a:effectLst/>
                <a:uLnTx/>
                <a:uFillTx/>
                <a:latin typeface="Palatino Linotype"/>
                <a:ea typeface="Times New Roman"/>
                <a:cs typeface="Tahoma"/>
                <a:sym typeface="Times New Roman"/>
              </a:rPr>
              <a:t>www.mprpartners.uk</a:t>
            </a:r>
          </a:p>
        </p:txBody>
      </p:sp>
      <p:sp>
        <p:nvSpPr>
          <p:cNvPr id="5" name="Text Box 16">
            <a:extLst>
              <a:ext uri="{FF2B5EF4-FFF2-40B4-BE49-F238E27FC236}">
                <a16:creationId xmlns:a16="http://schemas.microsoft.com/office/drawing/2014/main" id="{D1C357C5-3874-06CD-3EB5-621D57716FA2}"/>
              </a:ext>
            </a:extLst>
          </p:cNvPr>
          <p:cNvSpPr txBox="1">
            <a:spLocks noChangeArrowheads="1"/>
          </p:cNvSpPr>
          <p:nvPr/>
        </p:nvSpPr>
        <p:spPr bwMode="auto">
          <a:xfrm>
            <a:off x="4450933" y="5305840"/>
            <a:ext cx="4540667" cy="990600"/>
          </a:xfrm>
          <a:prstGeom prst="rect">
            <a:avLst/>
          </a:prstGeom>
          <a:noFill/>
          <a:ln>
            <a:noFill/>
          </a:ln>
          <a:effectLst/>
        </p:spPr>
        <p:txBody>
          <a:bodyPr rot="0" vert="horz" wrap="square" lIns="36576" tIns="36576" rIns="36576" bIns="36576" anchor="t" anchorCtr="0" upright="1">
            <a:noAutofit/>
          </a:bodyPr>
          <a:lstStyle/>
          <a:p>
            <a:pPr algn="r">
              <a:lnSpc>
                <a:spcPct val="100000"/>
              </a:lnSpc>
              <a:spcAft>
                <a:spcPts val="0"/>
              </a:spcAft>
            </a:pPr>
            <a:r>
              <a:rPr lang="en-US" altLang="zh-CN" sz="2000" b="1" kern="1400" dirty="0">
                <a:solidFill>
                  <a:srgbClr val="000000"/>
                </a:solidFill>
                <a:latin typeface="Palatino Linotype"/>
                <a:ea typeface="Times New Roman"/>
                <a:cs typeface="Tahoma"/>
                <a:sym typeface="Times New Roman"/>
              </a:rPr>
              <a:t>Bucharest Office</a:t>
            </a:r>
          </a:p>
          <a:p>
            <a:pPr algn="r">
              <a:lnSpc>
                <a:spcPct val="100000"/>
              </a:lnSpc>
              <a:spcAft>
                <a:spcPts val="0"/>
              </a:spcAft>
            </a:pPr>
            <a:r>
              <a:rPr lang="en-US" altLang="zh-CN" sz="1400" kern="1400" dirty="0">
                <a:solidFill>
                  <a:srgbClr val="000000"/>
                </a:solidFill>
                <a:latin typeface="Palatino Linotype"/>
                <a:ea typeface="Times New Roman"/>
                <a:cs typeface="Tahoma"/>
                <a:sym typeface="Times New Roman"/>
              </a:rPr>
              <a:t>S-Park Business Center, Gate B, 2nd Floor, 1st District</a:t>
            </a:r>
            <a:endParaRPr lang="ro-RO" altLang="zh-CN" sz="1400" kern="1400" dirty="0">
              <a:solidFill>
                <a:srgbClr val="000000"/>
              </a:solidFill>
              <a:latin typeface="Palatino Linotype"/>
              <a:ea typeface="Times New Roman"/>
              <a:cs typeface="Tahoma"/>
              <a:sym typeface="Times New Roman"/>
            </a:endParaRPr>
          </a:p>
          <a:p>
            <a:pPr algn="r">
              <a:lnSpc>
                <a:spcPct val="100000"/>
              </a:lnSpc>
              <a:spcAft>
                <a:spcPts val="0"/>
              </a:spcAft>
            </a:pPr>
            <a:r>
              <a:rPr lang="en-US" altLang="zh-CN" sz="1400" kern="1400" dirty="0" err="1">
                <a:solidFill>
                  <a:srgbClr val="000000"/>
                </a:solidFill>
                <a:latin typeface="Palatino Linotype"/>
                <a:ea typeface="Times New Roman"/>
                <a:cs typeface="Tahoma"/>
                <a:sym typeface="Times New Roman"/>
              </a:rPr>
              <a:t>office@mprpartners.com</a:t>
            </a:r>
            <a:r>
              <a:rPr lang="en-US" altLang="zh-CN" sz="1400" b="1" kern="1400" dirty="0" err="1">
                <a:solidFill>
                  <a:srgbClr val="000000"/>
                </a:solidFill>
                <a:latin typeface="Palatino Linotype"/>
                <a:ea typeface="Times New Roman"/>
                <a:cs typeface="Tahoma"/>
                <a:sym typeface="Times New Roman"/>
              </a:rPr>
              <a:t>|</a:t>
            </a:r>
            <a:r>
              <a:rPr lang="en-US" altLang="zh-CN" sz="1400" kern="1400" dirty="0" err="1">
                <a:solidFill>
                  <a:srgbClr val="000000"/>
                </a:solidFill>
                <a:latin typeface="Palatino Linotype"/>
                <a:ea typeface="Times New Roman"/>
                <a:cs typeface="Tahoma"/>
                <a:sym typeface="Times New Roman"/>
              </a:rPr>
              <a:t>www.mprpartners.com</a:t>
            </a:r>
            <a:endParaRPr lang="en-US" altLang="zh-CN" sz="1400" kern="1400" dirty="0">
              <a:solidFill>
                <a:srgbClr val="000000"/>
              </a:solidFill>
              <a:latin typeface="Palatino Linotype"/>
              <a:ea typeface="Times New Roman"/>
              <a:cs typeface="Tahoma"/>
              <a:sym typeface="Times New Roman"/>
            </a:endParaRPr>
          </a:p>
        </p:txBody>
      </p:sp>
      <p:pic>
        <p:nvPicPr>
          <p:cNvPr id="8" name="Picture 7" descr="A black background with white text&#10;&#10;Description automatically generated">
            <a:extLst>
              <a:ext uri="{FF2B5EF4-FFF2-40B4-BE49-F238E27FC236}">
                <a16:creationId xmlns:a16="http://schemas.microsoft.com/office/drawing/2014/main" id="{7D18C362-CA43-A027-F651-4367408D629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90846" y="2315357"/>
            <a:ext cx="3762308" cy="1113643"/>
          </a:xfrm>
          <a:prstGeom prst="rect">
            <a:avLst/>
          </a:prstGeom>
        </p:spPr>
      </p:pic>
    </p:spTree>
    <p:extLst>
      <p:ext uri="{BB962C8B-B14F-4D97-AF65-F5344CB8AC3E}">
        <p14:creationId xmlns:p14="http://schemas.microsoft.com/office/powerpoint/2010/main" val="4232377477"/>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D26295-15B7-9C48-A943-323700DEEFB7}"/>
              </a:ext>
            </a:extLst>
          </p:cNvPr>
          <p:cNvSpPr txBox="1"/>
          <p:nvPr/>
        </p:nvSpPr>
        <p:spPr>
          <a:xfrm>
            <a:off x="457200" y="2911157"/>
            <a:ext cx="8229600" cy="892552"/>
          </a:xfrm>
          <a:prstGeom prst="rect">
            <a:avLst/>
          </a:prstGeom>
          <a:noFill/>
        </p:spPr>
        <p:txBody>
          <a:bodyPr wrap="square" rtlCol="0">
            <a:spAutoFit/>
          </a:bodyPr>
          <a:lstStyle/>
          <a:p>
            <a:pPr algn="ctr"/>
            <a:r>
              <a:rPr lang="ro-RO" sz="2600" b="1" dirty="0">
                <a:latin typeface="Palatino Linotype" panose="02040502050505030304" pitchFamily="18" charset="0"/>
              </a:rPr>
              <a:t>Modificarea și actualizarea tabelelor de creanțe pe parcursul procedurii de insolvență/faliment</a:t>
            </a:r>
            <a:endParaRPr lang="en-US" sz="2600" b="1" dirty="0">
              <a:latin typeface="Palatino Linotype" panose="02040502050505030304" pitchFamily="18" charset="0"/>
            </a:endParaRPr>
          </a:p>
        </p:txBody>
      </p:sp>
      <p:pic>
        <p:nvPicPr>
          <p:cNvPr id="4" name="Picture 3" descr="A screenshot of a cell phone&#10;&#10;Description automatically generated">
            <a:extLst>
              <a:ext uri="{FF2B5EF4-FFF2-40B4-BE49-F238E27FC236}">
                <a16:creationId xmlns:a16="http://schemas.microsoft.com/office/drawing/2014/main" id="{BC128D63-C51C-49FD-FF88-BED76C0A517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spTree>
    <p:extLst>
      <p:ext uri="{BB962C8B-B14F-4D97-AF65-F5344CB8AC3E}">
        <p14:creationId xmlns:p14="http://schemas.microsoft.com/office/powerpoint/2010/main" val="545054995"/>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6133" y="710585"/>
            <a:ext cx="7639360" cy="1450657"/>
          </a:xfrm>
          <a:prstGeom prst="rect">
            <a:avLst/>
          </a:prstGeom>
          <a:solidFill>
            <a:schemeClr val="bg1"/>
          </a:solidFill>
          <a:ln w="38100">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nSpc>
                <a:spcPts val="1600"/>
              </a:lnSpc>
              <a:spcAft>
                <a:spcPts val="1000"/>
              </a:spcAft>
              <a:buNone/>
            </a:pPr>
            <a:r>
              <a:rPr lang="ro-RO" b="1" dirty="0"/>
              <a:t>Succesiunea </a:t>
            </a:r>
            <a:r>
              <a:rPr lang="ro-RO" b="1" dirty="0" err="1"/>
              <a:t>t</a:t>
            </a:r>
            <a:r>
              <a:rPr lang="ro-RO" sz="2400" b="1" kern="1400" dirty="0" err="1">
                <a:solidFill>
                  <a:srgbClr val="000000"/>
                </a:solidFill>
                <a:effectLst/>
                <a:latin typeface="Palatino Linotype" panose="02040502050505030304" pitchFamily="18" charset="0"/>
                <a:ea typeface="Times New Roman" panose="02020603050405020304" pitchFamily="18" charset="0"/>
              </a:rPr>
              <a:t>Succesiunea</a:t>
            </a:r>
            <a:r>
              <a:rPr lang="ro-RO" sz="2400" b="1" kern="1400" dirty="0">
                <a:solidFill>
                  <a:srgbClr val="000000"/>
                </a:solidFill>
                <a:effectLst/>
                <a:latin typeface="Palatino Linotype" panose="02040502050505030304" pitchFamily="18" charset="0"/>
                <a:ea typeface="Times New Roman" panose="02020603050405020304" pitchFamily="18" charset="0"/>
              </a:rPr>
              <a:t> tabelelor de creditori</a:t>
            </a:r>
            <a:endParaRPr lang="ro-RO" sz="2400" kern="1400" dirty="0">
              <a:solidFill>
                <a:srgbClr val="000000"/>
              </a:solidFill>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214F2EEA-D702-495D-8574-71917BB9A2D8}"/>
              </a:ext>
            </a:extLst>
          </p:cNvPr>
          <p:cNvSpPr txBox="1"/>
          <p:nvPr/>
        </p:nvSpPr>
        <p:spPr>
          <a:xfrm>
            <a:off x="685800" y="2286000"/>
            <a:ext cx="8077205" cy="2878930"/>
          </a:xfrm>
          <a:prstGeom prst="rect">
            <a:avLst/>
          </a:prstGeom>
          <a:solidFill>
            <a:schemeClr val="bg1"/>
          </a:solidFill>
          <a:ln>
            <a:solidFill>
              <a:schemeClr val="bg1"/>
            </a:solidFill>
          </a:ln>
        </p:spPr>
        <p:txBody>
          <a:bodyPr wrap="square" rtlCol="0">
            <a:spAutoFit/>
          </a:bodyPr>
          <a:lstStyle/>
          <a:p>
            <a:pPr>
              <a:lnSpc>
                <a:spcPts val="3000"/>
              </a:lnSpc>
              <a:spcBef>
                <a:spcPts val="1000"/>
              </a:spcBef>
            </a:pPr>
            <a:r>
              <a:rPr lang="ro-RO" dirty="0">
                <a:latin typeface="Palatino Linotype" panose="02040502050505030304" pitchFamily="18" charset="0"/>
              </a:rPr>
              <a:t>Succesiunea tabelelor pe parcursul procedurii de insolvență este:</a:t>
            </a:r>
          </a:p>
          <a:p>
            <a:pPr marL="568325" indent="-568325" algn="just">
              <a:lnSpc>
                <a:spcPts val="3000"/>
              </a:lnSpc>
              <a:spcBef>
                <a:spcPts val="1000"/>
              </a:spcBef>
              <a:spcAft>
                <a:spcPts val="1000"/>
              </a:spcAft>
              <a:buClr>
                <a:srgbClr val="FE8002"/>
              </a:buClr>
              <a:buFont typeface="Arial" panose="020B0604020202020204" pitchFamily="34" charset="0"/>
              <a:buChar char="•"/>
            </a:pPr>
            <a:r>
              <a:rPr lang="ro-RO" dirty="0">
                <a:latin typeface="Palatino Linotype" panose="02040502050505030304" pitchFamily="18" charset="0"/>
              </a:rPr>
              <a:t>tabelul preliminar de creanțe;</a:t>
            </a:r>
          </a:p>
          <a:p>
            <a:pPr marL="568325" indent="-568325" algn="just">
              <a:lnSpc>
                <a:spcPts val="3000"/>
              </a:lnSpc>
              <a:spcBef>
                <a:spcPts val="1000"/>
              </a:spcBef>
              <a:spcAft>
                <a:spcPts val="1000"/>
              </a:spcAft>
              <a:buClr>
                <a:srgbClr val="FE8002"/>
              </a:buClr>
              <a:buFont typeface="Arial" panose="020B0604020202020204" pitchFamily="34" charset="0"/>
              <a:buChar char="•"/>
            </a:pPr>
            <a:r>
              <a:rPr lang="ro-RO" dirty="0">
                <a:latin typeface="Palatino Linotype" panose="02040502050505030304" pitchFamily="18" charset="0"/>
              </a:rPr>
              <a:t>tabelul definitiv de creanțe;</a:t>
            </a:r>
            <a:endParaRPr lang="en-US" dirty="0">
              <a:solidFill>
                <a:prstClr val="black"/>
              </a:solidFill>
              <a:latin typeface="Palatino Linotype" panose="02040502050505030304" pitchFamily="18" charset="0"/>
            </a:endParaRPr>
          </a:p>
          <a:p>
            <a:pPr marL="568325" indent="-568325" algn="just">
              <a:lnSpc>
                <a:spcPts val="3000"/>
              </a:lnSpc>
              <a:spcBef>
                <a:spcPts val="1000"/>
              </a:spcBef>
              <a:spcAft>
                <a:spcPts val="1000"/>
              </a:spcAft>
              <a:buClr>
                <a:srgbClr val="FE8002"/>
              </a:buClr>
              <a:buFont typeface="Arial" panose="020B0604020202020204" pitchFamily="34" charset="0"/>
              <a:buChar char="•"/>
            </a:pPr>
            <a:r>
              <a:rPr lang="ro-RO" dirty="0">
                <a:latin typeface="Palatino Linotype" panose="02040502050505030304" pitchFamily="18" charset="0"/>
              </a:rPr>
              <a:t>tabelul suplimentar de creanțe</a:t>
            </a:r>
            <a:r>
              <a:rPr lang="en-US" dirty="0">
                <a:solidFill>
                  <a:prstClr val="black"/>
                </a:solidFill>
                <a:latin typeface="Palatino Linotype" panose="02040502050505030304" pitchFamily="18" charset="0"/>
              </a:rPr>
              <a:t>;</a:t>
            </a:r>
            <a:endParaRPr lang="ro-RO" dirty="0">
              <a:solidFill>
                <a:prstClr val="black"/>
              </a:solidFill>
              <a:latin typeface="Palatino Linotype" panose="02040502050505030304" pitchFamily="18" charset="0"/>
            </a:endParaRPr>
          </a:p>
          <a:p>
            <a:pPr marL="568325" indent="-568325" algn="just">
              <a:lnSpc>
                <a:spcPts val="3000"/>
              </a:lnSpc>
              <a:spcBef>
                <a:spcPts val="1000"/>
              </a:spcBef>
              <a:spcAft>
                <a:spcPts val="1000"/>
              </a:spcAft>
              <a:buClr>
                <a:srgbClr val="FE8002"/>
              </a:buClr>
              <a:buFont typeface="Arial" panose="020B0604020202020204" pitchFamily="34" charset="0"/>
              <a:buChar char="•"/>
            </a:pPr>
            <a:r>
              <a:rPr lang="ro-RO" dirty="0">
                <a:latin typeface="Palatino Linotype" panose="02040502050505030304" pitchFamily="18" charset="0"/>
              </a:rPr>
              <a:t>tabelul definitiv consolidat.</a:t>
            </a:r>
          </a:p>
        </p:txBody>
      </p:sp>
      <p:pic>
        <p:nvPicPr>
          <p:cNvPr id="6" name="Picture 5" descr="A screenshot of a cell phone&#10;&#10;Description automatically generated">
            <a:extLst>
              <a:ext uri="{FF2B5EF4-FFF2-40B4-BE49-F238E27FC236}">
                <a16:creationId xmlns:a16="http://schemas.microsoft.com/office/drawing/2014/main" id="{885152D2-A16A-4286-A065-379175DDFA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pic>
        <p:nvPicPr>
          <p:cNvPr id="2" name="Picture 1">
            <a:extLst>
              <a:ext uri="{FF2B5EF4-FFF2-40B4-BE49-F238E27FC236}">
                <a16:creationId xmlns:a16="http://schemas.microsoft.com/office/drawing/2014/main" id="{AD3F1466-B9FF-DEDE-B4C1-1CC3668A4F6E}"/>
              </a:ext>
            </a:extLst>
          </p:cNvPr>
          <p:cNvPicPr>
            <a:picLocks noChangeAspect="1"/>
          </p:cNvPicPr>
          <p:nvPr/>
        </p:nvPicPr>
        <p:blipFill>
          <a:blip r:embed="rId4"/>
          <a:stretch>
            <a:fillRect/>
          </a:stretch>
        </p:blipFill>
        <p:spPr>
          <a:xfrm>
            <a:off x="8246238" y="215434"/>
            <a:ext cx="724590" cy="713612"/>
          </a:xfrm>
          <a:prstGeom prst="rect">
            <a:avLst/>
          </a:prstGeom>
        </p:spPr>
      </p:pic>
    </p:spTree>
    <p:extLst>
      <p:ext uri="{BB962C8B-B14F-4D97-AF65-F5344CB8AC3E}">
        <p14:creationId xmlns:p14="http://schemas.microsoft.com/office/powerpoint/2010/main" val="823610356"/>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214F2EEA-D702-495D-8574-71917BB9A2D8}"/>
              </a:ext>
            </a:extLst>
          </p:cNvPr>
          <p:cNvSpPr txBox="1"/>
          <p:nvPr/>
        </p:nvSpPr>
        <p:spPr>
          <a:xfrm>
            <a:off x="514040" y="2133600"/>
            <a:ext cx="8115920" cy="3799053"/>
          </a:xfrm>
          <a:prstGeom prst="rect">
            <a:avLst/>
          </a:prstGeom>
          <a:noFill/>
          <a:ln>
            <a:solidFill>
              <a:schemeClr val="bg1"/>
            </a:solidFill>
          </a:ln>
        </p:spPr>
        <p:txBody>
          <a:bodyPr wrap="square" rtlCol="0">
            <a:spAutoFit/>
          </a:bodyPr>
          <a:lstStyle/>
          <a:p>
            <a:pPr algn="just" eaLnBrk="0" fontAlgn="base" hangingPunct="0">
              <a:lnSpc>
                <a:spcPts val="1900"/>
              </a:lnSpc>
              <a:spcBef>
                <a:spcPts val="1000"/>
              </a:spcBef>
              <a:spcAft>
                <a:spcPts val="1000"/>
              </a:spcAft>
              <a:buClr>
                <a:srgbClr val="FE8002"/>
              </a:buClr>
            </a:pPr>
            <a:r>
              <a:rPr lang="ro-RO" noProof="0" dirty="0">
                <a:solidFill>
                  <a:prstClr val="black"/>
                </a:solidFill>
                <a:latin typeface="Palatino Linotype" panose="02040502050505030304" pitchFamily="18" charset="0"/>
                <a:cs typeface="Arial" panose="020B0604020202020204" pitchFamily="34" charset="0"/>
              </a:rPr>
              <a:t>Prin Sentința de deschidere a procedurii de insolvență, judecătorul sindic stabilește</a:t>
            </a:r>
            <a:r>
              <a:rPr lang="en-US" dirty="0">
                <a:solidFill>
                  <a:prstClr val="black"/>
                </a:solidFill>
                <a:latin typeface="Palatino Linotype" panose="02040502050505030304" pitchFamily="18" charset="0"/>
                <a:cs typeface="Arial" panose="020B0604020202020204" pitchFamily="34" charset="0"/>
              </a:rPr>
              <a:t>:</a:t>
            </a:r>
          </a:p>
          <a:p>
            <a:pPr marL="579438" indent="-579438" algn="just" eaLnBrk="0" fontAlgn="base" hangingPunct="0">
              <a:lnSpc>
                <a:spcPts val="1900"/>
              </a:lnSpc>
              <a:spcBef>
                <a:spcPts val="1000"/>
              </a:spcBef>
              <a:spcAft>
                <a:spcPts val="1000"/>
              </a:spcAft>
              <a:buClr>
                <a:srgbClr val="FE8002"/>
              </a:buClr>
              <a:buFont typeface="Wingdings" panose="05000000000000000000" pitchFamily="2" charset="2"/>
              <a:buChar char="§"/>
              <a:tabLst>
                <a:tab pos="571500" algn="l"/>
              </a:tabLst>
            </a:pPr>
            <a:r>
              <a:rPr lang="ro-RO" noProof="0" dirty="0">
                <a:solidFill>
                  <a:prstClr val="black"/>
                </a:solidFill>
                <a:latin typeface="Palatino Linotype" panose="02040502050505030304" pitchFamily="18" charset="0"/>
                <a:cs typeface="Arial" panose="020B0604020202020204" pitchFamily="34" charset="0"/>
              </a:rPr>
              <a:t>termenul-limită pentru depunerea declarațiilor de creanță - maximum 45 de zile de la deschiderea procedurii de insolvență; </a:t>
            </a:r>
          </a:p>
          <a:p>
            <a:pPr marL="579438" indent="-579438" algn="just" eaLnBrk="0" fontAlgn="base" hangingPunct="0">
              <a:lnSpc>
                <a:spcPts val="1900"/>
              </a:lnSpc>
              <a:spcBef>
                <a:spcPts val="1000"/>
              </a:spcBef>
              <a:spcAft>
                <a:spcPts val="1000"/>
              </a:spcAft>
              <a:buClr>
                <a:srgbClr val="FE8002"/>
              </a:buClr>
              <a:buFont typeface="Wingdings" panose="05000000000000000000" pitchFamily="2" charset="2"/>
              <a:buChar char="§"/>
              <a:tabLst>
                <a:tab pos="571500" algn="l"/>
              </a:tabLst>
            </a:pPr>
            <a:r>
              <a:rPr lang="ro-RO" noProof="0" dirty="0">
                <a:solidFill>
                  <a:prstClr val="black"/>
                </a:solidFill>
                <a:latin typeface="Palatino Linotype" panose="02040502050505030304" pitchFamily="18" charset="0"/>
                <a:cs typeface="Arial" panose="020B0604020202020204" pitchFamily="34" charset="0"/>
              </a:rPr>
              <a:t>termenul-limită pentru publicarea tabelului preliminar de creanțe - maxim 20/10 de zile în procedura generală/simplificată, de la termenul-limită pentru depunerea declarațiilor de creanță;</a:t>
            </a:r>
          </a:p>
          <a:p>
            <a:pPr marL="579438" indent="-579438" algn="just" eaLnBrk="0" fontAlgn="base" hangingPunct="0">
              <a:lnSpc>
                <a:spcPts val="1900"/>
              </a:lnSpc>
              <a:spcBef>
                <a:spcPts val="1000"/>
              </a:spcBef>
              <a:spcAft>
                <a:spcPts val="1000"/>
              </a:spcAft>
              <a:buClr>
                <a:srgbClr val="FE8002"/>
              </a:buClr>
              <a:buFont typeface="Wingdings" panose="05000000000000000000" pitchFamily="2" charset="2"/>
              <a:buChar char="§"/>
              <a:tabLst>
                <a:tab pos="571500" algn="l"/>
              </a:tabLst>
            </a:pPr>
            <a:r>
              <a:rPr lang="ro-RO" dirty="0">
                <a:solidFill>
                  <a:prstClr val="black"/>
                </a:solidFill>
                <a:latin typeface="Palatino Linotype" panose="02040502050505030304" pitchFamily="18" charset="0"/>
              </a:rPr>
              <a:t>t</a:t>
            </a:r>
            <a:r>
              <a:rPr lang="ro-RO" dirty="0">
                <a:solidFill>
                  <a:prstClr val="black"/>
                </a:solidFill>
                <a:latin typeface="Palatino Linotype" panose="02040502050505030304" pitchFamily="18" charset="0"/>
                <a:cs typeface="Arial" panose="020B0604020202020204" pitchFamily="34" charset="0"/>
              </a:rPr>
              <a:t>ermenul-limită de </a:t>
            </a:r>
            <a:r>
              <a:rPr lang="ro-RO" noProof="0" dirty="0">
                <a:solidFill>
                  <a:prstClr val="black"/>
                </a:solidFill>
                <a:latin typeface="Palatino Linotype" panose="02040502050505030304" pitchFamily="18" charset="0"/>
                <a:cs typeface="Arial" panose="020B0604020202020204" pitchFamily="34" charset="0"/>
              </a:rPr>
              <a:t>definitivare a tabelului creanțelor – teoretic 25 de zile, de la publicarea tabelului preliminar.</a:t>
            </a:r>
          </a:p>
          <a:p>
            <a:pPr algn="just" eaLnBrk="0" fontAlgn="base" hangingPunct="0">
              <a:lnSpc>
                <a:spcPts val="1900"/>
              </a:lnSpc>
              <a:spcBef>
                <a:spcPts val="1000"/>
              </a:spcBef>
              <a:spcAft>
                <a:spcPts val="1000"/>
              </a:spcAft>
              <a:buClr>
                <a:srgbClr val="FE8002"/>
              </a:buClr>
              <a:tabLst>
                <a:tab pos="571500" algn="l"/>
              </a:tabLst>
            </a:pPr>
            <a:r>
              <a:rPr lang="ro-RO" dirty="0">
                <a:solidFill>
                  <a:prstClr val="black"/>
                </a:solidFill>
                <a:latin typeface="Palatino Linotype" panose="02040502050505030304" pitchFamily="18" charset="0"/>
                <a:cs typeface="Arial" panose="020B0604020202020204" pitchFamily="34" charset="0"/>
              </a:rPr>
              <a:t>În funcție de circumstanțele cauzei și pentru motive temeinice, judecătorul-sindic va putea hotărî o majorare a acestora termene cu maxim 30 de zile.</a:t>
            </a:r>
          </a:p>
        </p:txBody>
      </p:sp>
      <p:pic>
        <p:nvPicPr>
          <p:cNvPr id="6" name="Picture 5" descr="A screenshot of a cell phone&#10;&#10;Description automatically generated">
            <a:extLst>
              <a:ext uri="{FF2B5EF4-FFF2-40B4-BE49-F238E27FC236}">
                <a16:creationId xmlns:a16="http://schemas.microsoft.com/office/drawing/2014/main" id="{885152D2-A16A-4286-A065-379175DDFA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sp>
        <p:nvSpPr>
          <p:cNvPr id="5" name="Rectangle 4">
            <a:extLst>
              <a:ext uri="{FF2B5EF4-FFF2-40B4-BE49-F238E27FC236}">
                <a16:creationId xmlns:a16="http://schemas.microsoft.com/office/drawing/2014/main" id="{121B8A7E-37DD-633E-440C-9C3BE3D7CF51}"/>
              </a:ext>
            </a:extLst>
          </p:cNvPr>
          <p:cNvSpPr/>
          <p:nvPr/>
        </p:nvSpPr>
        <p:spPr>
          <a:xfrm>
            <a:off x="782167" y="919913"/>
            <a:ext cx="8115920" cy="688953"/>
          </a:xfrm>
          <a:prstGeom prst="rect">
            <a:avLst/>
          </a:prstGeom>
          <a:noFill/>
          <a:ln w="38100">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gn="ctr">
              <a:lnSpc>
                <a:spcPts val="1600"/>
              </a:lnSpc>
              <a:spcAft>
                <a:spcPts val="1000"/>
              </a:spcAft>
              <a:buNone/>
            </a:pPr>
            <a:r>
              <a:rPr lang="ro-RO" sz="2400" b="1" kern="1400" dirty="0">
                <a:solidFill>
                  <a:srgbClr val="000000"/>
                </a:solidFill>
                <a:effectLst/>
                <a:latin typeface="Palatino Linotype" panose="02040502050505030304" pitchFamily="18" charset="0"/>
                <a:ea typeface="Times New Roman" panose="02020603050405020304" pitchFamily="18" charset="0"/>
              </a:rPr>
              <a:t>Aspecte generale privind tabelul preliminar</a:t>
            </a:r>
            <a:endParaRPr lang="ro-RO" sz="1600" kern="1400" dirty="0">
              <a:solidFill>
                <a:srgbClr val="000000"/>
              </a:solidFill>
              <a:effectLst/>
              <a:latin typeface="Times New Roman" panose="02020603050405020304" pitchFamily="18" charset="0"/>
              <a:ea typeface="Times New Roman" panose="02020603050405020304" pitchFamily="18" charset="0"/>
            </a:endParaRPr>
          </a:p>
        </p:txBody>
      </p:sp>
      <p:pic>
        <p:nvPicPr>
          <p:cNvPr id="11" name="Picture 10">
            <a:extLst>
              <a:ext uri="{FF2B5EF4-FFF2-40B4-BE49-F238E27FC236}">
                <a16:creationId xmlns:a16="http://schemas.microsoft.com/office/drawing/2014/main" id="{8429AAAB-467B-0050-E3A2-36CFCF9C24B3}"/>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8366325" y="110221"/>
            <a:ext cx="701475" cy="651779"/>
          </a:xfrm>
          <a:prstGeom prst="rect">
            <a:avLst/>
          </a:prstGeom>
        </p:spPr>
      </p:pic>
      <p:sp>
        <p:nvSpPr>
          <p:cNvPr id="12" name="Rectangle 11">
            <a:extLst>
              <a:ext uri="{FF2B5EF4-FFF2-40B4-BE49-F238E27FC236}">
                <a16:creationId xmlns:a16="http://schemas.microsoft.com/office/drawing/2014/main" id="{C0701804-4F44-D579-0C16-6BC73C2D505F}"/>
              </a:ext>
            </a:extLst>
          </p:cNvPr>
          <p:cNvSpPr/>
          <p:nvPr/>
        </p:nvSpPr>
        <p:spPr>
          <a:xfrm>
            <a:off x="7391400" y="268134"/>
            <a:ext cx="1524005" cy="384153"/>
          </a:xfrm>
          <a:prstGeom prst="rect">
            <a:avLst/>
          </a:prstGeom>
          <a:noFill/>
          <a:ln w="38100">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nSpc>
                <a:spcPts val="1600"/>
              </a:lnSpc>
              <a:spcBef>
                <a:spcPts val="0"/>
              </a:spcBef>
              <a:spcAft>
                <a:spcPts val="1000"/>
              </a:spcAft>
            </a:pPr>
            <a:r>
              <a:rPr lang="ro-RO" sz="2000" kern="1400" dirty="0">
                <a:solidFill>
                  <a:srgbClr val="000000"/>
                </a:solidFill>
                <a:latin typeface="Palatino Linotype" panose="02040502050505030304" pitchFamily="18" charset="0"/>
                <a:ea typeface="Times New Roman" panose="02020603050405020304" pitchFamily="18" charset="0"/>
              </a:rPr>
              <a:t>S</a:t>
            </a:r>
            <a:r>
              <a:rPr lang="en-US" sz="2000" kern="1400" dirty="0" err="1">
                <a:solidFill>
                  <a:srgbClr val="000000"/>
                </a:solidFill>
                <a:effectLst/>
                <a:latin typeface="Palatino Linotype" panose="02040502050505030304" pitchFamily="18" charset="0"/>
                <a:ea typeface="Times New Roman" panose="02020603050405020304" pitchFamily="18" charset="0"/>
              </a:rPr>
              <a:t>tep</a:t>
            </a:r>
            <a:r>
              <a:rPr lang="ro-RO" sz="2000" kern="1400" dirty="0">
                <a:solidFill>
                  <a:srgbClr val="000000"/>
                </a:solidFill>
                <a:effectLst/>
                <a:latin typeface="Palatino Linotype" panose="02040502050505030304" pitchFamily="18" charset="0"/>
                <a:ea typeface="Times New Roman" panose="02020603050405020304" pitchFamily="18" charset="0"/>
              </a:rPr>
              <a:t> one</a:t>
            </a:r>
            <a:endParaRPr lang="en-US" sz="2000" kern="1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9857250"/>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647085" y="652287"/>
            <a:ext cx="8115920" cy="1041363"/>
          </a:xfrm>
          <a:prstGeom prst="rect">
            <a:avLst/>
          </a:prstGeom>
          <a:solidFill>
            <a:schemeClr val="bg1"/>
          </a:solidFill>
          <a:ln w="38100">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gn="ctr">
              <a:lnSpc>
                <a:spcPts val="1600"/>
              </a:lnSpc>
              <a:spcAft>
                <a:spcPts val="1000"/>
              </a:spcAft>
              <a:buNone/>
            </a:pPr>
            <a:r>
              <a:rPr lang="ro-RO" sz="2400" b="1" kern="1400" dirty="0">
                <a:solidFill>
                  <a:srgbClr val="000000"/>
                </a:solidFill>
                <a:effectLst/>
                <a:latin typeface="Palatino Linotype" panose="02040502050505030304" pitchFamily="18" charset="0"/>
                <a:ea typeface="Times New Roman" panose="02020603050405020304" pitchFamily="18" charset="0"/>
              </a:rPr>
              <a:t>Aspecte generale privind tabelul definitiv</a:t>
            </a:r>
            <a:endParaRPr lang="ro-RO" sz="1600" kern="1400" dirty="0">
              <a:solidFill>
                <a:srgbClr val="000000"/>
              </a:solidFill>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214F2EEA-D702-495D-8574-71917BB9A2D8}"/>
              </a:ext>
            </a:extLst>
          </p:cNvPr>
          <p:cNvSpPr txBox="1"/>
          <p:nvPr/>
        </p:nvSpPr>
        <p:spPr>
          <a:xfrm>
            <a:off x="571500" y="1693650"/>
            <a:ext cx="8001000" cy="4517199"/>
          </a:xfrm>
          <a:prstGeom prst="rect">
            <a:avLst/>
          </a:prstGeom>
          <a:noFill/>
          <a:ln>
            <a:solidFill>
              <a:schemeClr val="bg1"/>
            </a:solidFill>
          </a:ln>
        </p:spPr>
        <p:txBody>
          <a:bodyPr wrap="square" rtlCol="0">
            <a:spAutoFit/>
          </a:bodyPr>
          <a:lstStyle/>
          <a:p>
            <a:pPr algn="just" eaLnBrk="0" fontAlgn="base" hangingPunct="0">
              <a:lnSpc>
                <a:spcPts val="1900"/>
              </a:lnSpc>
              <a:spcBef>
                <a:spcPts val="1000"/>
              </a:spcBef>
              <a:spcAft>
                <a:spcPts val="1000"/>
              </a:spcAft>
              <a:buClr>
                <a:srgbClr val="FE8002"/>
              </a:buClr>
            </a:pPr>
            <a:r>
              <a:rPr lang="it-IT" dirty="0">
                <a:solidFill>
                  <a:prstClr val="black"/>
                </a:solidFill>
                <a:latin typeface="Palatino Linotype" panose="02040502050505030304" pitchFamily="18" charset="0"/>
                <a:cs typeface="Arial" panose="020B0604020202020204" pitchFamily="34" charset="0"/>
              </a:rPr>
              <a:t>În ceea ce privește tabelul definitiv</a:t>
            </a:r>
            <a:r>
              <a:rPr lang="en-US" dirty="0">
                <a:solidFill>
                  <a:prstClr val="black"/>
                </a:solidFill>
                <a:latin typeface="Palatino Linotype" panose="02040502050505030304" pitchFamily="18" charset="0"/>
                <a:cs typeface="Arial" panose="020B0604020202020204" pitchFamily="34" charset="0"/>
              </a:rPr>
              <a:t>:</a:t>
            </a:r>
          </a:p>
          <a:p>
            <a:pPr marL="568325" indent="-568325" algn="just" eaLnBrk="0" fontAlgn="base" hangingPunct="0">
              <a:lnSpc>
                <a:spcPts val="1900"/>
              </a:lnSpc>
              <a:spcBef>
                <a:spcPts val="1000"/>
              </a:spcBef>
              <a:spcAft>
                <a:spcPts val="1000"/>
              </a:spcAft>
              <a:buClr>
                <a:srgbClr val="FE8002"/>
              </a:buClr>
              <a:buFont typeface="Arial" panose="020B0604020202020204" pitchFamily="34" charset="0"/>
              <a:buChar char="•"/>
            </a:pPr>
            <a:r>
              <a:rPr lang="ro-RO" sz="1800" kern="14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rPr>
              <a:t>conform articolului 5, alineatul (1), punctul 67 din Legea nr. 85/2014, tabelul definitiv de creanțe cuprinde toate creanțele asupra averii debitorului la data deschiderii procedurii, acceptate în tabelul preliminar și împotriva cărora nu s-au formulat contestații, creanțele admise în urma contestațiilor sau cele admise provizoriu de către judecătorul-sindic</a:t>
            </a:r>
            <a:r>
              <a:rPr lang="en-US" dirty="0">
                <a:solidFill>
                  <a:prstClr val="black"/>
                </a:solidFill>
                <a:latin typeface="Palatino Linotype" panose="02040502050505030304" pitchFamily="18" charset="0"/>
                <a:cs typeface="Arial" panose="020B0604020202020204" pitchFamily="34" charset="0"/>
              </a:rPr>
              <a:t>;</a:t>
            </a:r>
          </a:p>
          <a:p>
            <a:pPr marL="568325" indent="-568325" algn="just" eaLnBrk="0" fontAlgn="base" hangingPunct="0">
              <a:lnSpc>
                <a:spcPts val="1900"/>
              </a:lnSpc>
              <a:spcBef>
                <a:spcPts val="1000"/>
              </a:spcBef>
              <a:spcAft>
                <a:spcPts val="1000"/>
              </a:spcAft>
              <a:buClr>
                <a:srgbClr val="FE8002"/>
              </a:buClr>
              <a:buFont typeface="Arial" panose="020B0604020202020204" pitchFamily="34" charset="0"/>
              <a:buChar char="•"/>
            </a:pPr>
            <a:r>
              <a:rPr lang="ro-RO" noProof="0" dirty="0">
                <a:solidFill>
                  <a:prstClr val="black"/>
                </a:solidFill>
                <a:latin typeface="Palatino Linotype" panose="02040502050505030304" pitchFamily="18" charset="0"/>
                <a:cs typeface="Arial" panose="020B0604020202020204" pitchFamily="34" charset="0"/>
              </a:rPr>
              <a:t>potrivit articolului 103 din Legea nr. 85/2014, creanțele beneficiare ale unei cauze de preferință se înscriu în tabelul definitiv până la valoarea de piață a garanției stabilită prin evaluare, efectuată de evaluatorul autorizat desemnat;</a:t>
            </a:r>
          </a:p>
          <a:p>
            <a:pPr marL="568325" indent="-568325" algn="just" eaLnBrk="0" fontAlgn="base" hangingPunct="0">
              <a:lnSpc>
                <a:spcPts val="1900"/>
              </a:lnSpc>
              <a:spcBef>
                <a:spcPts val="1000"/>
              </a:spcBef>
              <a:spcAft>
                <a:spcPts val="1000"/>
              </a:spcAft>
              <a:buClr>
                <a:srgbClr val="FE8002"/>
              </a:buClr>
              <a:buFont typeface="Arial" panose="020B0604020202020204" pitchFamily="34" charset="0"/>
              <a:buChar char="•"/>
            </a:pPr>
            <a:r>
              <a:rPr lang="ro-RO" noProof="0" dirty="0">
                <a:solidFill>
                  <a:prstClr val="black"/>
                </a:solidFill>
                <a:latin typeface="Palatino Linotype" panose="02040502050505030304" pitchFamily="18" charset="0"/>
                <a:cs typeface="Arial" panose="020B0604020202020204" pitchFamily="34" charset="0"/>
              </a:rPr>
              <a:t>conform articolului 112, alineatul (1) din Legea nr. 85/2014, numai după ce toate contestațiile la creanțe au fost soluționate și s-a predat raportul de evaluare a garanțiilor, se va publica tabelul definitiv în Buletinul Procedurilor de Insolvență.</a:t>
            </a:r>
          </a:p>
        </p:txBody>
      </p:sp>
      <p:pic>
        <p:nvPicPr>
          <p:cNvPr id="6" name="Picture 5" descr="A screenshot of a cell phone&#10;&#10;Description automatically generated">
            <a:extLst>
              <a:ext uri="{FF2B5EF4-FFF2-40B4-BE49-F238E27FC236}">
                <a16:creationId xmlns:a16="http://schemas.microsoft.com/office/drawing/2014/main" id="{885152D2-A16A-4286-A065-379175DDFA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pic>
        <p:nvPicPr>
          <p:cNvPr id="3" name="Picture 2">
            <a:extLst>
              <a:ext uri="{FF2B5EF4-FFF2-40B4-BE49-F238E27FC236}">
                <a16:creationId xmlns:a16="http://schemas.microsoft.com/office/drawing/2014/main" id="{74C0FE48-8176-A5A1-63F9-56B49560592B}"/>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8366325" y="110221"/>
            <a:ext cx="701475" cy="651779"/>
          </a:xfrm>
          <a:prstGeom prst="rect">
            <a:avLst/>
          </a:prstGeom>
        </p:spPr>
      </p:pic>
      <p:sp>
        <p:nvSpPr>
          <p:cNvPr id="9" name="Rectangle 8">
            <a:extLst>
              <a:ext uri="{FF2B5EF4-FFF2-40B4-BE49-F238E27FC236}">
                <a16:creationId xmlns:a16="http://schemas.microsoft.com/office/drawing/2014/main" id="{F988F86B-B947-CC7D-2131-0868992E8E0B}"/>
              </a:ext>
            </a:extLst>
          </p:cNvPr>
          <p:cNvSpPr/>
          <p:nvPr/>
        </p:nvSpPr>
        <p:spPr>
          <a:xfrm>
            <a:off x="7391400" y="268134"/>
            <a:ext cx="1524005" cy="384153"/>
          </a:xfrm>
          <a:prstGeom prst="rect">
            <a:avLst/>
          </a:prstGeom>
          <a:noFill/>
          <a:ln w="38100">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nSpc>
                <a:spcPts val="1600"/>
              </a:lnSpc>
              <a:spcBef>
                <a:spcPts val="0"/>
              </a:spcBef>
              <a:spcAft>
                <a:spcPts val="1000"/>
              </a:spcAft>
            </a:pPr>
            <a:r>
              <a:rPr lang="ro-RO" sz="2000" kern="1400" dirty="0">
                <a:solidFill>
                  <a:srgbClr val="000000"/>
                </a:solidFill>
                <a:latin typeface="Palatino Linotype" panose="02040502050505030304" pitchFamily="18" charset="0"/>
                <a:ea typeface="Times New Roman" panose="02020603050405020304" pitchFamily="18" charset="0"/>
              </a:rPr>
              <a:t>S</a:t>
            </a:r>
            <a:r>
              <a:rPr lang="en-US" sz="2000" kern="1400" dirty="0" err="1">
                <a:solidFill>
                  <a:srgbClr val="000000"/>
                </a:solidFill>
                <a:effectLst/>
                <a:latin typeface="Palatino Linotype" panose="02040502050505030304" pitchFamily="18" charset="0"/>
                <a:ea typeface="Times New Roman" panose="02020603050405020304" pitchFamily="18" charset="0"/>
              </a:rPr>
              <a:t>tep</a:t>
            </a:r>
            <a:r>
              <a:rPr lang="ro-RO" sz="2000" kern="1400" dirty="0">
                <a:solidFill>
                  <a:srgbClr val="000000"/>
                </a:solidFill>
                <a:effectLst/>
                <a:latin typeface="Palatino Linotype" panose="02040502050505030304" pitchFamily="18" charset="0"/>
                <a:ea typeface="Times New Roman" panose="02020603050405020304" pitchFamily="18" charset="0"/>
              </a:rPr>
              <a:t> two</a:t>
            </a:r>
            <a:endParaRPr lang="en-US" sz="2000" kern="1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77367141"/>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4388" y="1367267"/>
            <a:ext cx="8115920" cy="651779"/>
          </a:xfrm>
          <a:prstGeom prst="rect">
            <a:avLst/>
          </a:prstGeom>
          <a:solidFill>
            <a:schemeClr val="bg1"/>
          </a:solidFill>
          <a:ln w="38100">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gn="ctr">
              <a:lnSpc>
                <a:spcPts val="1600"/>
              </a:lnSpc>
              <a:spcAft>
                <a:spcPts val="1000"/>
              </a:spcAft>
              <a:buNone/>
            </a:pPr>
            <a:r>
              <a:rPr lang="ro-RO" sz="2400" b="1" kern="1400" dirty="0">
                <a:solidFill>
                  <a:srgbClr val="000000"/>
                </a:solidFill>
                <a:effectLst/>
                <a:latin typeface="Palatino Linotype" panose="02040502050505030304" pitchFamily="18" charset="0"/>
                <a:ea typeface="Times New Roman" panose="02020603050405020304" pitchFamily="18" charset="0"/>
              </a:rPr>
              <a:t>Aspecte generale privind tabelul suplimentar</a:t>
            </a:r>
            <a:endParaRPr lang="ro-RO" sz="1600" kern="1400" dirty="0">
              <a:solidFill>
                <a:srgbClr val="000000"/>
              </a:solidFill>
              <a:effectLst/>
              <a:latin typeface="Times New Roman" panose="02020603050405020304" pitchFamily="18" charset="0"/>
              <a:ea typeface="Times New Roman" panose="02020603050405020304" pitchFamily="18" charset="0"/>
            </a:endParaRPr>
          </a:p>
          <a:p>
            <a:pPr marR="0" algn="ctr">
              <a:lnSpc>
                <a:spcPts val="1600"/>
              </a:lnSpc>
              <a:spcBef>
                <a:spcPts val="0"/>
              </a:spcBef>
              <a:spcAft>
                <a:spcPts val="1000"/>
              </a:spcAft>
            </a:pPr>
            <a:endParaRPr lang="en-US" sz="2400" kern="1400" dirty="0">
              <a:solidFill>
                <a:srgbClr val="000000"/>
              </a:solidFill>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214F2EEA-D702-495D-8574-71917BB9A2D8}"/>
              </a:ext>
            </a:extLst>
          </p:cNvPr>
          <p:cNvSpPr txBox="1"/>
          <p:nvPr/>
        </p:nvSpPr>
        <p:spPr>
          <a:xfrm>
            <a:off x="595156" y="2413661"/>
            <a:ext cx="8074383" cy="3042436"/>
          </a:xfrm>
          <a:prstGeom prst="rect">
            <a:avLst/>
          </a:prstGeom>
          <a:noFill/>
          <a:ln>
            <a:solidFill>
              <a:schemeClr val="bg1"/>
            </a:solidFill>
          </a:ln>
        </p:spPr>
        <p:txBody>
          <a:bodyPr wrap="square" rtlCol="0">
            <a:spAutoFit/>
          </a:bodyPr>
          <a:lstStyle/>
          <a:p>
            <a:pPr algn="just" eaLnBrk="0" fontAlgn="base" hangingPunct="0">
              <a:lnSpc>
                <a:spcPts val="1900"/>
              </a:lnSpc>
              <a:spcBef>
                <a:spcPts val="1000"/>
              </a:spcBef>
              <a:spcAft>
                <a:spcPts val="1000"/>
              </a:spcAft>
              <a:buClr>
                <a:srgbClr val="FE8002"/>
              </a:buClr>
            </a:pPr>
            <a:r>
              <a:rPr lang="ro-RO" noProof="0" dirty="0">
                <a:solidFill>
                  <a:prstClr val="black"/>
                </a:solidFill>
                <a:latin typeface="Palatino Linotype" panose="02040502050505030304" pitchFamily="18" charset="0"/>
                <a:cs typeface="Arial" panose="020B0604020202020204" pitchFamily="34" charset="0"/>
              </a:rPr>
              <a:t>Cu privire la tabelul suplimentar de creanțe:</a:t>
            </a:r>
          </a:p>
          <a:p>
            <a:pPr marL="568325" indent="-568325" algn="just" eaLnBrk="0" fontAlgn="base" hangingPunct="0">
              <a:lnSpc>
                <a:spcPts val="1900"/>
              </a:lnSpc>
              <a:spcBef>
                <a:spcPts val="1000"/>
              </a:spcBef>
              <a:spcAft>
                <a:spcPts val="1000"/>
              </a:spcAft>
              <a:buClr>
                <a:srgbClr val="FE8002"/>
              </a:buClr>
              <a:buFont typeface="Arial" panose="020B0604020202020204" pitchFamily="34" charset="0"/>
              <a:buChar char="•"/>
            </a:pPr>
            <a:r>
              <a:rPr lang="ro-RO" noProof="0" dirty="0">
                <a:solidFill>
                  <a:prstClr val="black"/>
                </a:solidFill>
                <a:latin typeface="Palatino Linotype" panose="02040502050505030304" pitchFamily="18" charset="0"/>
                <a:cs typeface="Arial" panose="020B0604020202020204" pitchFamily="34" charset="0"/>
              </a:rPr>
              <a:t>conform articolului 5, alineatul (1), punctul 70 din Legea nr. 85/2014, tabelul suplimentar cuprinde creanțele născute între data deschiderii procedurii generale și până la data începerii procedurii falimentului, acceptate de către lichidatorul judiciar;</a:t>
            </a:r>
          </a:p>
          <a:p>
            <a:pPr marL="568325" indent="-568325" algn="just" eaLnBrk="0" fontAlgn="base" hangingPunct="0">
              <a:lnSpc>
                <a:spcPts val="1900"/>
              </a:lnSpc>
              <a:spcBef>
                <a:spcPts val="1000"/>
              </a:spcBef>
              <a:spcAft>
                <a:spcPts val="1000"/>
              </a:spcAft>
              <a:buClr>
                <a:srgbClr val="FE8002"/>
              </a:buClr>
              <a:buFont typeface="Arial" panose="020B0604020202020204" pitchFamily="34" charset="0"/>
              <a:buChar char="•"/>
            </a:pPr>
            <a:r>
              <a:rPr lang="ro-RO" noProof="0" dirty="0">
                <a:solidFill>
                  <a:prstClr val="black"/>
                </a:solidFill>
                <a:latin typeface="Palatino Linotype" panose="02040502050505030304" pitchFamily="18" charset="0"/>
                <a:cs typeface="Arial" panose="020B0604020202020204" pitchFamily="34" charset="0"/>
              </a:rPr>
              <a:t>conform articolului 102, alineatul (7) din Legea nr. 85/2014, în cazul în care se deschide procedura de faliment după perioada de observație sau reorganizare, creditorii vor solicita înscrierea în tabelul suplimentar pentru creanțele născute după data deschiderii procedurii insolvenței ce nu au fost plătite.</a:t>
            </a:r>
          </a:p>
        </p:txBody>
      </p:sp>
      <p:pic>
        <p:nvPicPr>
          <p:cNvPr id="6" name="Picture 5" descr="A screenshot of a cell phone&#10;&#10;Description automatically generated">
            <a:extLst>
              <a:ext uri="{FF2B5EF4-FFF2-40B4-BE49-F238E27FC236}">
                <a16:creationId xmlns:a16="http://schemas.microsoft.com/office/drawing/2014/main" id="{885152D2-A16A-4286-A065-379175DDFA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pic>
        <p:nvPicPr>
          <p:cNvPr id="2" name="Picture 1">
            <a:extLst>
              <a:ext uri="{FF2B5EF4-FFF2-40B4-BE49-F238E27FC236}">
                <a16:creationId xmlns:a16="http://schemas.microsoft.com/office/drawing/2014/main" id="{8BA4ECA4-0F10-AAB5-E06A-74A14E904417}"/>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8366325" y="110221"/>
            <a:ext cx="701475" cy="651779"/>
          </a:xfrm>
          <a:prstGeom prst="rect">
            <a:avLst/>
          </a:prstGeom>
        </p:spPr>
      </p:pic>
      <p:sp>
        <p:nvSpPr>
          <p:cNvPr id="3" name="Rectangle 2">
            <a:extLst>
              <a:ext uri="{FF2B5EF4-FFF2-40B4-BE49-F238E27FC236}">
                <a16:creationId xmlns:a16="http://schemas.microsoft.com/office/drawing/2014/main" id="{72A9D9B9-BD6F-FFE7-F928-4C6431E226BD}"/>
              </a:ext>
            </a:extLst>
          </p:cNvPr>
          <p:cNvSpPr/>
          <p:nvPr/>
        </p:nvSpPr>
        <p:spPr>
          <a:xfrm>
            <a:off x="7162795" y="268134"/>
            <a:ext cx="1905005" cy="384153"/>
          </a:xfrm>
          <a:prstGeom prst="rect">
            <a:avLst/>
          </a:prstGeom>
          <a:noFill/>
          <a:ln w="38100">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nSpc>
                <a:spcPts val="1600"/>
              </a:lnSpc>
              <a:spcBef>
                <a:spcPts val="0"/>
              </a:spcBef>
              <a:spcAft>
                <a:spcPts val="1000"/>
              </a:spcAft>
            </a:pPr>
            <a:r>
              <a:rPr lang="ro-RO" sz="2000" kern="1400" dirty="0">
                <a:solidFill>
                  <a:srgbClr val="000000"/>
                </a:solidFill>
                <a:latin typeface="Palatino Linotype" panose="02040502050505030304" pitchFamily="18" charset="0"/>
                <a:ea typeface="Times New Roman" panose="02020603050405020304" pitchFamily="18" charset="0"/>
              </a:rPr>
              <a:t>S</a:t>
            </a:r>
            <a:r>
              <a:rPr lang="en-US" sz="2000" kern="1400" dirty="0" err="1">
                <a:solidFill>
                  <a:srgbClr val="000000"/>
                </a:solidFill>
                <a:effectLst/>
                <a:latin typeface="Palatino Linotype" panose="02040502050505030304" pitchFamily="18" charset="0"/>
                <a:ea typeface="Times New Roman" panose="02020603050405020304" pitchFamily="18" charset="0"/>
              </a:rPr>
              <a:t>tep</a:t>
            </a:r>
            <a:r>
              <a:rPr lang="ro-RO" sz="2000" kern="1400" dirty="0">
                <a:solidFill>
                  <a:srgbClr val="000000"/>
                </a:solidFill>
                <a:effectLst/>
                <a:latin typeface="Palatino Linotype" panose="02040502050505030304" pitchFamily="18" charset="0"/>
                <a:ea typeface="Times New Roman" panose="02020603050405020304" pitchFamily="18" charset="0"/>
              </a:rPr>
              <a:t> </a:t>
            </a:r>
            <a:r>
              <a:rPr lang="ro-RO" sz="2000" kern="1400" dirty="0" err="1">
                <a:solidFill>
                  <a:srgbClr val="000000"/>
                </a:solidFill>
                <a:effectLst/>
                <a:latin typeface="Palatino Linotype" panose="02040502050505030304" pitchFamily="18" charset="0"/>
                <a:ea typeface="Times New Roman" panose="02020603050405020304" pitchFamily="18" charset="0"/>
              </a:rPr>
              <a:t>three</a:t>
            </a:r>
            <a:endParaRPr lang="en-US" sz="2000" kern="1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02845478"/>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3666" y="1243273"/>
            <a:ext cx="8534405" cy="740884"/>
          </a:xfrm>
          <a:prstGeom prst="rect">
            <a:avLst/>
          </a:prstGeom>
          <a:solidFill>
            <a:schemeClr val="bg1"/>
          </a:solidFill>
          <a:ln w="38100">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gn="ctr">
              <a:lnSpc>
                <a:spcPts val="1600"/>
              </a:lnSpc>
              <a:spcAft>
                <a:spcPts val="1000"/>
              </a:spcAft>
              <a:buNone/>
            </a:pPr>
            <a:r>
              <a:rPr lang="ro-RO" sz="2400" b="1" kern="1400" dirty="0">
                <a:solidFill>
                  <a:srgbClr val="000000"/>
                </a:solidFill>
                <a:effectLst/>
                <a:latin typeface="Palatino Linotype" panose="02040502050505030304" pitchFamily="18" charset="0"/>
                <a:ea typeface="Times New Roman" panose="02020603050405020304" pitchFamily="18" charset="0"/>
              </a:rPr>
              <a:t>Aspecte generale privind tabelul definitiv consolidat</a:t>
            </a:r>
            <a:endParaRPr lang="ro-RO" sz="1600" kern="1400" dirty="0">
              <a:solidFill>
                <a:srgbClr val="000000"/>
              </a:solidFill>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214F2EEA-D702-495D-8574-71917BB9A2D8}"/>
              </a:ext>
            </a:extLst>
          </p:cNvPr>
          <p:cNvSpPr txBox="1"/>
          <p:nvPr/>
        </p:nvSpPr>
        <p:spPr>
          <a:xfrm>
            <a:off x="533676" y="2312917"/>
            <a:ext cx="8074383" cy="3529749"/>
          </a:xfrm>
          <a:prstGeom prst="rect">
            <a:avLst/>
          </a:prstGeom>
          <a:noFill/>
          <a:ln>
            <a:solidFill>
              <a:schemeClr val="bg1"/>
            </a:solidFill>
          </a:ln>
        </p:spPr>
        <p:txBody>
          <a:bodyPr wrap="square" rtlCol="0">
            <a:spAutoFit/>
          </a:bodyPr>
          <a:lstStyle/>
          <a:p>
            <a:pPr algn="just" eaLnBrk="0" fontAlgn="base" hangingPunct="0">
              <a:lnSpc>
                <a:spcPts val="1900"/>
              </a:lnSpc>
              <a:spcBef>
                <a:spcPts val="1000"/>
              </a:spcBef>
              <a:spcAft>
                <a:spcPts val="1000"/>
              </a:spcAft>
              <a:buClr>
                <a:srgbClr val="FE8002"/>
              </a:buClr>
            </a:pPr>
            <a:r>
              <a:rPr lang="it-IT" dirty="0">
                <a:solidFill>
                  <a:prstClr val="black"/>
                </a:solidFill>
                <a:latin typeface="Palatino Linotype" panose="02040502050505030304" pitchFamily="18" charset="0"/>
                <a:cs typeface="Arial" panose="020B0604020202020204" pitchFamily="34" charset="0"/>
              </a:rPr>
              <a:t>Referitor la tabelul definitiv consolidat</a:t>
            </a:r>
            <a:r>
              <a:rPr lang="en-US" dirty="0">
                <a:solidFill>
                  <a:prstClr val="black"/>
                </a:solidFill>
                <a:latin typeface="Palatino Linotype" panose="02040502050505030304" pitchFamily="18" charset="0"/>
                <a:cs typeface="Arial" panose="020B0604020202020204" pitchFamily="34" charset="0"/>
              </a:rPr>
              <a:t>:</a:t>
            </a:r>
          </a:p>
          <a:p>
            <a:pPr marL="568325" indent="-568325" algn="just" eaLnBrk="0" fontAlgn="base" hangingPunct="0">
              <a:lnSpc>
                <a:spcPts val="19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conform articolului 5, alineatul (1), punctul 70, teza I din Legea nr. 85/2014, tabelul definitiv consolidat de creanțe cuprinde creanțele admise în tabelul definitiv și în tabelul suplimentar necontestate, precum și cele admise în urma soluționării contestațiilor la tabelul suplimentar;</a:t>
            </a:r>
          </a:p>
          <a:p>
            <a:pPr marL="568325" indent="-568325" algn="just" eaLnBrk="0" fontAlgn="base" hangingPunct="0">
              <a:lnSpc>
                <a:spcPts val="19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conform articolului 5, alineatul (1), punctul 70, teza a doua din Legea nr. 85/2014, în situația în care s-a dispus intrarea în faliment după reorganizare, tabelul definitiv consolidat va cuprinde creanțele admise în tabelul definitiv, cele din tabelul suplimentar necontestate, cele admise în urma contestațiilor la tabelul suplimentar, din care se vor deduce sumele achitate pe parcursul derulării planului de reorganizare.</a:t>
            </a:r>
            <a:endParaRPr lang="ro-RO" noProof="0" dirty="0">
              <a:solidFill>
                <a:prstClr val="black"/>
              </a:solidFill>
              <a:latin typeface="Palatino Linotype" panose="02040502050505030304" pitchFamily="18" charset="0"/>
            </a:endParaRPr>
          </a:p>
        </p:txBody>
      </p:sp>
      <p:pic>
        <p:nvPicPr>
          <p:cNvPr id="6" name="Picture 5" descr="A screenshot of a cell phone&#10;&#10;Description automatically generated">
            <a:extLst>
              <a:ext uri="{FF2B5EF4-FFF2-40B4-BE49-F238E27FC236}">
                <a16:creationId xmlns:a16="http://schemas.microsoft.com/office/drawing/2014/main" id="{885152D2-A16A-4286-A065-379175DDFA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pic>
        <p:nvPicPr>
          <p:cNvPr id="7" name="Picture 6">
            <a:extLst>
              <a:ext uri="{FF2B5EF4-FFF2-40B4-BE49-F238E27FC236}">
                <a16:creationId xmlns:a16="http://schemas.microsoft.com/office/drawing/2014/main" id="{82FD35F5-E4EE-6581-66D3-774FF1B52B49}"/>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8366325" y="110221"/>
            <a:ext cx="701475" cy="651779"/>
          </a:xfrm>
          <a:prstGeom prst="rect">
            <a:avLst/>
          </a:prstGeom>
        </p:spPr>
      </p:pic>
      <p:sp>
        <p:nvSpPr>
          <p:cNvPr id="9" name="Rectangle 8">
            <a:extLst>
              <a:ext uri="{FF2B5EF4-FFF2-40B4-BE49-F238E27FC236}">
                <a16:creationId xmlns:a16="http://schemas.microsoft.com/office/drawing/2014/main" id="{CD83C992-FA4A-DA20-181C-8DFB77C4A24E}"/>
              </a:ext>
            </a:extLst>
          </p:cNvPr>
          <p:cNvSpPr/>
          <p:nvPr/>
        </p:nvSpPr>
        <p:spPr>
          <a:xfrm>
            <a:off x="7259777" y="244033"/>
            <a:ext cx="1905005" cy="384153"/>
          </a:xfrm>
          <a:prstGeom prst="rect">
            <a:avLst/>
          </a:prstGeom>
          <a:noFill/>
          <a:ln w="38100">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nSpc>
                <a:spcPts val="1600"/>
              </a:lnSpc>
              <a:spcBef>
                <a:spcPts val="0"/>
              </a:spcBef>
              <a:spcAft>
                <a:spcPts val="1000"/>
              </a:spcAft>
            </a:pPr>
            <a:r>
              <a:rPr lang="ro-RO" sz="2000" kern="1400" dirty="0">
                <a:solidFill>
                  <a:srgbClr val="000000"/>
                </a:solidFill>
                <a:latin typeface="Palatino Linotype" panose="02040502050505030304" pitchFamily="18" charset="0"/>
                <a:ea typeface="Times New Roman" panose="02020603050405020304" pitchFamily="18" charset="0"/>
              </a:rPr>
              <a:t>S</a:t>
            </a:r>
            <a:r>
              <a:rPr lang="en-US" sz="2000" kern="1400" dirty="0" err="1">
                <a:solidFill>
                  <a:srgbClr val="000000"/>
                </a:solidFill>
                <a:effectLst/>
                <a:latin typeface="Palatino Linotype" panose="02040502050505030304" pitchFamily="18" charset="0"/>
                <a:ea typeface="Times New Roman" panose="02020603050405020304" pitchFamily="18" charset="0"/>
              </a:rPr>
              <a:t>tep</a:t>
            </a:r>
            <a:r>
              <a:rPr lang="ro-RO" sz="2000" kern="1400" dirty="0">
                <a:solidFill>
                  <a:srgbClr val="000000"/>
                </a:solidFill>
                <a:effectLst/>
                <a:latin typeface="Palatino Linotype" panose="02040502050505030304" pitchFamily="18" charset="0"/>
                <a:ea typeface="Times New Roman" panose="02020603050405020304" pitchFamily="18" charset="0"/>
              </a:rPr>
              <a:t> </a:t>
            </a:r>
            <a:r>
              <a:rPr lang="ro-RO" sz="2000" kern="1400" dirty="0" err="1">
                <a:solidFill>
                  <a:srgbClr val="000000"/>
                </a:solidFill>
                <a:effectLst/>
                <a:latin typeface="Palatino Linotype" panose="02040502050505030304" pitchFamily="18" charset="0"/>
                <a:ea typeface="Times New Roman" panose="02020603050405020304" pitchFamily="18" charset="0"/>
              </a:rPr>
              <a:t>four</a:t>
            </a:r>
            <a:endParaRPr lang="en-US" sz="2000" kern="1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77023372"/>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7085" y="990600"/>
            <a:ext cx="8115920" cy="1356833"/>
          </a:xfrm>
          <a:prstGeom prst="rect">
            <a:avLst/>
          </a:prstGeom>
          <a:solidFill>
            <a:schemeClr val="bg1"/>
          </a:solidFill>
          <a:ln w="38100">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algn="ctr">
              <a:lnSpc>
                <a:spcPts val="1600"/>
              </a:lnSpc>
              <a:spcBef>
                <a:spcPts val="1000"/>
              </a:spcBef>
              <a:spcAft>
                <a:spcPts val="0"/>
              </a:spcAft>
              <a:buNone/>
            </a:pPr>
            <a:r>
              <a:rPr lang="ro-RO" sz="2400" b="1" kern="1400" dirty="0">
                <a:solidFill>
                  <a:srgbClr val="000000"/>
                </a:solidFill>
                <a:effectLst/>
                <a:latin typeface="Palatino Linotype" panose="02040502050505030304" pitchFamily="18" charset="0"/>
                <a:ea typeface="Times New Roman" panose="02020603050405020304" pitchFamily="18" charset="0"/>
              </a:rPr>
              <a:t>Modificarea tabelelor</a:t>
            </a:r>
          </a:p>
          <a:p>
            <a:pPr marL="0" marR="0" algn="ctr">
              <a:lnSpc>
                <a:spcPts val="1600"/>
              </a:lnSpc>
              <a:spcBef>
                <a:spcPts val="1000"/>
              </a:spcBef>
              <a:spcAft>
                <a:spcPts val="0"/>
              </a:spcAft>
              <a:buNone/>
            </a:pPr>
            <a:r>
              <a:rPr lang="ro-RO" sz="2400" b="1" kern="1400" dirty="0">
                <a:solidFill>
                  <a:srgbClr val="000000"/>
                </a:solidFill>
                <a:effectLst/>
                <a:latin typeface="Palatino Linotype" panose="02040502050505030304" pitchFamily="18" charset="0"/>
                <a:ea typeface="Times New Roman" panose="02020603050405020304" pitchFamily="18" charset="0"/>
              </a:rPr>
              <a:t>Scenariul creditorilor care nu au fost notificați</a:t>
            </a:r>
            <a:endParaRPr lang="en-US" sz="2400" kern="1400" dirty="0">
              <a:solidFill>
                <a:srgbClr val="000000"/>
              </a:solidFill>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214F2EEA-D702-495D-8574-71917BB9A2D8}"/>
              </a:ext>
            </a:extLst>
          </p:cNvPr>
          <p:cNvSpPr txBox="1"/>
          <p:nvPr/>
        </p:nvSpPr>
        <p:spPr>
          <a:xfrm>
            <a:off x="571115" y="2819400"/>
            <a:ext cx="8074383" cy="2542299"/>
          </a:xfrm>
          <a:prstGeom prst="rect">
            <a:avLst/>
          </a:prstGeom>
          <a:noFill/>
          <a:ln>
            <a:solidFill>
              <a:schemeClr val="bg1"/>
            </a:solidFill>
          </a:ln>
        </p:spPr>
        <p:txBody>
          <a:bodyPr wrap="square" rtlCol="0">
            <a:spAutoFit/>
          </a:bodyPr>
          <a:lstStyle/>
          <a:p>
            <a:pPr marL="568325" indent="-568325" algn="just" eaLnBrk="0" fontAlgn="base" hangingPunct="0">
              <a:lnSpc>
                <a:spcPts val="19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potrivit articolului 42, alineatul (3), teza a doua din Legea nr. 85/2014, creditorii care nu au fost notificați cu privire la deschiderea procedurii sunt considerați de drept în termenul de depunere a cererilor de admitere a creanțelor, prin depunerea unei cereri de admitere la masa credală;</a:t>
            </a:r>
          </a:p>
          <a:p>
            <a:pPr marL="568325" indent="-568325" algn="just" eaLnBrk="0" fontAlgn="base" hangingPunct="0">
              <a:lnSpc>
                <a:spcPts val="19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aplicație particulară a articolului 186 din Codul de procedură civilă, care reglementează prerogativa părții care a pierdut un termen procedural de a fi repusă în termen, dacă dovedește că întârzierea se datorează unor motive temeinic justificate.</a:t>
            </a:r>
          </a:p>
        </p:txBody>
      </p:sp>
      <p:pic>
        <p:nvPicPr>
          <p:cNvPr id="6" name="Picture 5" descr="A screenshot of a cell phone&#10;&#10;Description automatically generated">
            <a:extLst>
              <a:ext uri="{FF2B5EF4-FFF2-40B4-BE49-F238E27FC236}">
                <a16:creationId xmlns:a16="http://schemas.microsoft.com/office/drawing/2014/main" id="{885152D2-A16A-4286-A065-379175DDFA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pic>
        <p:nvPicPr>
          <p:cNvPr id="3" name="Picture 2">
            <a:extLst>
              <a:ext uri="{FF2B5EF4-FFF2-40B4-BE49-F238E27FC236}">
                <a16:creationId xmlns:a16="http://schemas.microsoft.com/office/drawing/2014/main" id="{34CB073D-33DB-1DB1-CE6B-CCB64C780062}"/>
              </a:ext>
            </a:extLst>
          </p:cNvPr>
          <p:cNvPicPr>
            <a:picLocks noChangeAspect="1"/>
          </p:cNvPicPr>
          <p:nvPr/>
        </p:nvPicPr>
        <p:blipFill>
          <a:blip r:embed="rId4"/>
          <a:stretch>
            <a:fillRect/>
          </a:stretch>
        </p:blipFill>
        <p:spPr>
          <a:xfrm>
            <a:off x="8223191" y="228600"/>
            <a:ext cx="844615" cy="802733"/>
          </a:xfrm>
          <a:prstGeom prst="rect">
            <a:avLst/>
          </a:prstGeom>
        </p:spPr>
      </p:pic>
    </p:spTree>
    <p:extLst>
      <p:ext uri="{BB962C8B-B14F-4D97-AF65-F5344CB8AC3E}">
        <p14:creationId xmlns:p14="http://schemas.microsoft.com/office/powerpoint/2010/main" val="2278234842"/>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25055" y="1300964"/>
            <a:ext cx="8115920" cy="761999"/>
          </a:xfrm>
          <a:prstGeom prst="rect">
            <a:avLst/>
          </a:prstGeom>
          <a:solidFill>
            <a:schemeClr val="bg1"/>
          </a:solidFill>
          <a:ln w="38100">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marR="0" algn="ctr">
              <a:lnSpc>
                <a:spcPts val="1600"/>
              </a:lnSpc>
              <a:spcAft>
                <a:spcPts val="1000"/>
              </a:spcAft>
              <a:buNone/>
            </a:pPr>
            <a:r>
              <a:rPr lang="ro-RO" sz="2400" b="1" kern="1400" dirty="0">
                <a:solidFill>
                  <a:srgbClr val="000000"/>
                </a:solidFill>
                <a:effectLst/>
                <a:latin typeface="Palatino Linotype" panose="02040502050505030304" pitchFamily="18" charset="0"/>
                <a:ea typeface="Times New Roman" panose="02020603050405020304" pitchFamily="18" charset="0"/>
              </a:rPr>
              <a:t>Modificarea tabelelor</a:t>
            </a:r>
          </a:p>
          <a:p>
            <a:pPr marR="0" algn="ctr">
              <a:lnSpc>
                <a:spcPts val="1600"/>
              </a:lnSpc>
              <a:spcAft>
                <a:spcPts val="1000"/>
              </a:spcAft>
              <a:buNone/>
            </a:pPr>
            <a:r>
              <a:rPr lang="ro-RO" sz="2400" b="1" kern="1400" dirty="0">
                <a:solidFill>
                  <a:srgbClr val="000000"/>
                </a:solidFill>
                <a:effectLst/>
                <a:latin typeface="Palatino Linotype" panose="02040502050505030304" pitchFamily="18" charset="0"/>
                <a:ea typeface="Times New Roman" panose="02020603050405020304" pitchFamily="18" charset="0"/>
              </a:rPr>
              <a:t>Stingerea totală sau parțială a creanțelor înregistrate</a:t>
            </a:r>
            <a:endParaRPr lang="ro-RO" sz="2400" kern="1400" dirty="0">
              <a:solidFill>
                <a:srgbClr val="000000"/>
              </a:solidFill>
              <a:effectLst/>
              <a:latin typeface="Times New Roman" panose="02020603050405020304" pitchFamily="18" charset="0"/>
              <a:ea typeface="Times New Roman" panose="02020603050405020304" pitchFamily="18" charset="0"/>
            </a:endParaRPr>
          </a:p>
          <a:p>
            <a:pPr marL="0" marR="0" algn="ctr">
              <a:lnSpc>
                <a:spcPts val="1600"/>
              </a:lnSpc>
              <a:spcBef>
                <a:spcPts val="0"/>
              </a:spcBef>
              <a:spcAft>
                <a:spcPts val="1000"/>
              </a:spcAft>
            </a:pPr>
            <a:r>
              <a:rPr lang="en-GB" sz="2400" b="1" kern="1400" dirty="0">
                <a:solidFill>
                  <a:srgbClr val="000000"/>
                </a:solidFill>
                <a:effectLst/>
                <a:latin typeface="Palatino Linotype" panose="02040502050505030304" pitchFamily="18" charset="0"/>
                <a:ea typeface="Times New Roman" panose="02020603050405020304" pitchFamily="18" charset="0"/>
              </a:rPr>
              <a:t> </a:t>
            </a:r>
            <a:endParaRPr lang="en-US" sz="2400" kern="1400" dirty="0">
              <a:solidFill>
                <a:srgbClr val="000000"/>
              </a:solidFill>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214F2EEA-D702-495D-8574-71917BB9A2D8}"/>
              </a:ext>
            </a:extLst>
          </p:cNvPr>
          <p:cNvSpPr txBox="1"/>
          <p:nvPr/>
        </p:nvSpPr>
        <p:spPr>
          <a:xfrm>
            <a:off x="667853" y="2514600"/>
            <a:ext cx="8074383" cy="3042436"/>
          </a:xfrm>
          <a:prstGeom prst="rect">
            <a:avLst/>
          </a:prstGeom>
          <a:noFill/>
          <a:ln>
            <a:solidFill>
              <a:schemeClr val="bg1"/>
            </a:solidFill>
          </a:ln>
        </p:spPr>
        <p:txBody>
          <a:bodyPr wrap="square" rtlCol="0">
            <a:spAutoFit/>
          </a:bodyPr>
          <a:lstStyle/>
          <a:p>
            <a:pPr marL="568325" indent="-568325" algn="just" eaLnBrk="0" fontAlgn="base" hangingPunct="0">
              <a:lnSpc>
                <a:spcPts val="19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conform articolului 49, alineatul (4) din Legea nr. 85/2014, în cazurile privind creditorii ale căror creanțe au fost stinse total sau parțial se va proceda la o modificare corespunzătoare a tabelului de creanțe, după caz;</a:t>
            </a:r>
          </a:p>
          <a:p>
            <a:pPr marL="568325" indent="-568325" algn="just" eaLnBrk="0" fontAlgn="base" hangingPunct="0">
              <a:lnSpc>
                <a:spcPts val="19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în practică, este scenariul creditorului care a executat în paralel un garant sau fideiusor, ipoteza ridicării suspendării și valorificării activului grevat cu sarcină sau modificarea câtimii creanței;</a:t>
            </a:r>
          </a:p>
          <a:p>
            <a:pPr marL="568325" indent="-568325" algn="just" eaLnBrk="0" fontAlgn="base" hangingPunct="0">
              <a:lnSpc>
                <a:spcPts val="1900"/>
              </a:lnSpc>
              <a:spcBef>
                <a:spcPts val="1000"/>
              </a:spcBef>
              <a:spcAft>
                <a:spcPts val="1000"/>
              </a:spcAft>
              <a:buClr>
                <a:srgbClr val="FE8002"/>
              </a:buClr>
              <a:buFont typeface="Wingdings" panose="05000000000000000000" pitchFamily="2" charset="2"/>
              <a:buChar char="§"/>
            </a:pPr>
            <a:r>
              <a:rPr lang="ro-RO" noProof="0" dirty="0">
                <a:solidFill>
                  <a:prstClr val="black"/>
                </a:solidFill>
                <a:latin typeface="Palatino Linotype" panose="02040502050505030304" pitchFamily="18" charset="0"/>
                <a:cs typeface="Arial" panose="020B0604020202020204" pitchFamily="34" charset="0"/>
              </a:rPr>
              <a:t>de asemenea, sunt frecvente situațiile în care pe parcursul procedurii de insolvență intervin cesiuni de creanță sau subrogații, cu consecința schimbării titularului creanței.</a:t>
            </a:r>
          </a:p>
        </p:txBody>
      </p:sp>
      <p:pic>
        <p:nvPicPr>
          <p:cNvPr id="6" name="Picture 5" descr="A screenshot of a cell phone&#10;&#10;Description automatically generated">
            <a:extLst>
              <a:ext uri="{FF2B5EF4-FFF2-40B4-BE49-F238E27FC236}">
                <a16:creationId xmlns:a16="http://schemas.microsoft.com/office/drawing/2014/main" id="{885152D2-A16A-4286-A065-379175DDFAA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3807" r="43623" b="42857"/>
          <a:stretch/>
        </p:blipFill>
        <p:spPr>
          <a:xfrm>
            <a:off x="8763005" y="6157572"/>
            <a:ext cx="304801" cy="609600"/>
          </a:xfrm>
          <a:prstGeom prst="rect">
            <a:avLst/>
          </a:prstGeom>
        </p:spPr>
      </p:pic>
      <p:pic>
        <p:nvPicPr>
          <p:cNvPr id="2" name="Picture 1">
            <a:extLst>
              <a:ext uri="{FF2B5EF4-FFF2-40B4-BE49-F238E27FC236}">
                <a16:creationId xmlns:a16="http://schemas.microsoft.com/office/drawing/2014/main" id="{CED7864C-951C-138A-9C83-965A0284168F}"/>
              </a:ext>
            </a:extLst>
          </p:cNvPr>
          <p:cNvPicPr>
            <a:picLocks noChangeAspect="1"/>
          </p:cNvPicPr>
          <p:nvPr/>
        </p:nvPicPr>
        <p:blipFill>
          <a:blip r:embed="rId4"/>
          <a:stretch>
            <a:fillRect/>
          </a:stretch>
        </p:blipFill>
        <p:spPr>
          <a:xfrm>
            <a:off x="8173407" y="152400"/>
            <a:ext cx="832932" cy="759975"/>
          </a:xfrm>
          <a:prstGeom prst="rect">
            <a:avLst/>
          </a:prstGeom>
        </p:spPr>
      </p:pic>
    </p:spTree>
    <p:extLst>
      <p:ext uri="{BB962C8B-B14F-4D97-AF65-F5344CB8AC3E}">
        <p14:creationId xmlns:p14="http://schemas.microsoft.com/office/powerpoint/2010/main" val="1454790443"/>
      </p:ext>
    </p:extLst>
  </p:cSld>
  <p:clrMapOvr>
    <a:masterClrMapping/>
  </p:clrMapOvr>
  <p:transition spd="med">
    <p:pull/>
  </p:transition>
</p:sld>
</file>

<file path=ppt/theme/theme1.xml><?xml version="1.0" encoding="utf-8"?>
<a:theme xmlns:a="http://schemas.openxmlformats.org/drawingml/2006/main" name="Firm_briefing_2015010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Firm_briefing_20150107</Template>
  <TotalTime>1621</TotalTime>
  <Words>1192</Words>
  <Application>Microsoft Office PowerPoint</Application>
  <PresentationFormat>On-screen Show (4:3)</PresentationFormat>
  <Paragraphs>74</Paragraphs>
  <Slides>14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 Linotype</vt:lpstr>
      <vt:lpstr>Times New Roman</vt:lpstr>
      <vt:lpstr>Wingdings</vt:lpstr>
      <vt:lpstr>Firm_briefing_20150107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Olivia</dc:creator>
  <cp:lastModifiedBy>MPR | Partners</cp:lastModifiedBy>
  <cp:revision>94</cp:revision>
  <cp:lastPrinted>2019-08-28T07:55:34Z</cp:lastPrinted>
  <dcterms:created xsi:type="dcterms:W3CDTF">2015-01-07T13:19:51Z</dcterms:created>
  <dcterms:modified xsi:type="dcterms:W3CDTF">2025-12-09T17:59:09Z</dcterms:modified>
</cp:coreProperties>
</file>